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96" r:id="rId2"/>
    <p:sldId id="256" r:id="rId3"/>
    <p:sldId id="298" r:id="rId4"/>
    <p:sldId id="299" r:id="rId5"/>
    <p:sldId id="300" r:id="rId6"/>
    <p:sldId id="285" r:id="rId7"/>
    <p:sldId id="286" r:id="rId8"/>
    <p:sldId id="287" r:id="rId9"/>
    <p:sldId id="288" r:id="rId10"/>
    <p:sldId id="272" r:id="rId11"/>
    <p:sldId id="301" r:id="rId12"/>
    <p:sldId id="269" r:id="rId13"/>
    <p:sldId id="297" r:id="rId14"/>
    <p:sldId id="306" r:id="rId15"/>
    <p:sldId id="289" r:id="rId16"/>
    <p:sldId id="302" r:id="rId17"/>
    <p:sldId id="290" r:id="rId18"/>
    <p:sldId id="303" r:id="rId19"/>
    <p:sldId id="291" r:id="rId20"/>
    <p:sldId id="268" r:id="rId21"/>
    <p:sldId id="271" r:id="rId22"/>
    <p:sldId id="304" r:id="rId23"/>
    <p:sldId id="270" r:id="rId24"/>
    <p:sldId id="305" r:id="rId25"/>
    <p:sldId id="273" r:id="rId26"/>
    <p:sldId id="293" r:id="rId27"/>
    <p:sldId id="292" r:id="rId28"/>
    <p:sldId id="295" r:id="rId29"/>
    <p:sldId id="274" r:id="rId30"/>
    <p:sldId id="262" r:id="rId31"/>
    <p:sldId id="275" r:id="rId32"/>
    <p:sldId id="276" r:id="rId33"/>
    <p:sldId id="277" r:id="rId34"/>
    <p:sldId id="278" r:id="rId35"/>
    <p:sldId id="279" r:id="rId36"/>
    <p:sldId id="307" r:id="rId37"/>
    <p:sldId id="280" r:id="rId38"/>
    <p:sldId id="308" r:id="rId39"/>
    <p:sldId id="281" r:id="rId40"/>
    <p:sldId id="309" r:id="rId41"/>
    <p:sldId id="282" r:id="rId42"/>
    <p:sldId id="310" r:id="rId43"/>
    <p:sldId id="283" r:id="rId44"/>
    <p:sldId id="311" r:id="rId45"/>
    <p:sldId id="284" r:id="rId46"/>
    <p:sldId id="312" r:id="rId47"/>
    <p:sldId id="263" r:id="rId48"/>
    <p:sldId id="264" r:id="rId49"/>
    <p:sldId id="265" r:id="rId50"/>
    <p:sldId id="266" r:id="rId51"/>
  </p:sldIdLst>
  <p:sldSz cx="9144000" cy="6858000" type="screen4x3"/>
  <p:notesSz cx="11217275" cy="71024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2" end="50"/>
    <p:penClr>
      <a:srgbClr val="FF0000"/>
    </p:penClr>
  </p:showPr>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1" d="100"/>
          <a:sy n="41" d="100"/>
        </p:scale>
        <p:origin x="-69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860925" cy="355600"/>
          </a:xfrm>
          <a:prstGeom prst="rect">
            <a:avLst/>
          </a:prstGeom>
        </p:spPr>
        <p:txBody>
          <a:bodyPr vert="horz" lIns="104681" tIns="52340" rIns="104681" bIns="52340" rtlCol="0"/>
          <a:lstStyle>
            <a:lvl1pPr algn="l" fontAlgn="auto">
              <a:spcBef>
                <a:spcPts val="0"/>
              </a:spcBef>
              <a:spcAft>
                <a:spcPts val="0"/>
              </a:spcAft>
              <a:defRPr sz="1400">
                <a:latin typeface="+mn-lt"/>
              </a:defRPr>
            </a:lvl1pPr>
          </a:lstStyle>
          <a:p>
            <a:pPr>
              <a:defRPr/>
            </a:pPr>
            <a:endParaRPr lang="en-US"/>
          </a:p>
        </p:txBody>
      </p:sp>
      <p:sp>
        <p:nvSpPr>
          <p:cNvPr id="3" name="Date Placeholder 2"/>
          <p:cNvSpPr>
            <a:spLocks noGrp="1"/>
          </p:cNvSpPr>
          <p:nvPr>
            <p:ph type="dt" sz="quarter" idx="1"/>
          </p:nvPr>
        </p:nvSpPr>
        <p:spPr>
          <a:xfrm>
            <a:off x="6353175" y="0"/>
            <a:ext cx="4860925" cy="355600"/>
          </a:xfrm>
          <a:prstGeom prst="rect">
            <a:avLst/>
          </a:prstGeom>
        </p:spPr>
        <p:txBody>
          <a:bodyPr vert="horz" lIns="104681" tIns="52340" rIns="104681" bIns="52340" rtlCol="0"/>
          <a:lstStyle>
            <a:lvl1pPr algn="r" fontAlgn="auto">
              <a:spcBef>
                <a:spcPts val="0"/>
              </a:spcBef>
              <a:spcAft>
                <a:spcPts val="0"/>
              </a:spcAft>
              <a:defRPr sz="1400" smtClean="0">
                <a:latin typeface="+mn-lt"/>
              </a:defRPr>
            </a:lvl1pPr>
          </a:lstStyle>
          <a:p>
            <a:pPr>
              <a:defRPr/>
            </a:pPr>
            <a:fld id="{5188CD6B-6621-440E-81CE-59D131BC828D}" type="datetimeFigureOut">
              <a:rPr lang="en-US"/>
              <a:pPr>
                <a:defRPr/>
              </a:pPr>
              <a:t>11/22/2010</a:t>
            </a:fld>
            <a:endParaRPr lang="en-US"/>
          </a:p>
        </p:txBody>
      </p:sp>
      <p:sp>
        <p:nvSpPr>
          <p:cNvPr id="4" name="Footer Placeholder 3"/>
          <p:cNvSpPr>
            <a:spLocks noGrp="1"/>
          </p:cNvSpPr>
          <p:nvPr>
            <p:ph type="ftr" sz="quarter" idx="2"/>
          </p:nvPr>
        </p:nvSpPr>
        <p:spPr>
          <a:xfrm>
            <a:off x="0" y="6746875"/>
            <a:ext cx="4860925" cy="354013"/>
          </a:xfrm>
          <a:prstGeom prst="rect">
            <a:avLst/>
          </a:prstGeom>
        </p:spPr>
        <p:txBody>
          <a:bodyPr vert="horz" lIns="104681" tIns="52340" rIns="104681" bIns="52340" rtlCol="0" anchor="b"/>
          <a:lstStyle>
            <a:lvl1pPr algn="l" fontAlgn="auto">
              <a:spcBef>
                <a:spcPts val="0"/>
              </a:spcBef>
              <a:spcAft>
                <a:spcPts val="0"/>
              </a:spcAft>
              <a:defRPr sz="1400">
                <a:latin typeface="+mn-lt"/>
              </a:defRPr>
            </a:lvl1pPr>
          </a:lstStyle>
          <a:p>
            <a:pPr>
              <a:defRPr/>
            </a:pPr>
            <a:endParaRPr lang="en-US"/>
          </a:p>
        </p:txBody>
      </p:sp>
      <p:sp>
        <p:nvSpPr>
          <p:cNvPr id="5" name="Slide Number Placeholder 4"/>
          <p:cNvSpPr>
            <a:spLocks noGrp="1"/>
          </p:cNvSpPr>
          <p:nvPr>
            <p:ph type="sldNum" sz="quarter" idx="3"/>
          </p:nvPr>
        </p:nvSpPr>
        <p:spPr>
          <a:xfrm>
            <a:off x="6353175" y="6746875"/>
            <a:ext cx="4860925" cy="354013"/>
          </a:xfrm>
          <a:prstGeom prst="rect">
            <a:avLst/>
          </a:prstGeom>
        </p:spPr>
        <p:txBody>
          <a:bodyPr vert="horz" lIns="104681" tIns="52340" rIns="104681" bIns="52340" rtlCol="0" anchor="b"/>
          <a:lstStyle>
            <a:lvl1pPr algn="r" fontAlgn="auto">
              <a:spcBef>
                <a:spcPts val="0"/>
              </a:spcBef>
              <a:spcAft>
                <a:spcPts val="0"/>
              </a:spcAft>
              <a:defRPr sz="1400" smtClean="0">
                <a:latin typeface="+mn-lt"/>
              </a:defRPr>
            </a:lvl1pPr>
          </a:lstStyle>
          <a:p>
            <a:pPr>
              <a:defRPr/>
            </a:pPr>
            <a:fld id="{8A4F2216-E535-429E-AEAD-EE143E1E2D7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860925" cy="355600"/>
          </a:xfrm>
          <a:prstGeom prst="rect">
            <a:avLst/>
          </a:prstGeom>
        </p:spPr>
        <p:txBody>
          <a:bodyPr vert="horz" lIns="104681" tIns="52340" rIns="104681" bIns="52340" rtlCol="0"/>
          <a:lstStyle>
            <a:lvl1pPr algn="l" fontAlgn="auto">
              <a:spcBef>
                <a:spcPts val="0"/>
              </a:spcBef>
              <a:spcAft>
                <a:spcPts val="0"/>
              </a:spcAft>
              <a:defRPr sz="1400">
                <a:latin typeface="+mn-lt"/>
              </a:defRPr>
            </a:lvl1pPr>
          </a:lstStyle>
          <a:p>
            <a:pPr>
              <a:defRPr/>
            </a:pPr>
            <a:endParaRPr lang="en-US"/>
          </a:p>
        </p:txBody>
      </p:sp>
      <p:sp>
        <p:nvSpPr>
          <p:cNvPr id="3" name="Date Placeholder 2"/>
          <p:cNvSpPr>
            <a:spLocks noGrp="1"/>
          </p:cNvSpPr>
          <p:nvPr>
            <p:ph type="dt" idx="1"/>
          </p:nvPr>
        </p:nvSpPr>
        <p:spPr>
          <a:xfrm>
            <a:off x="6353175" y="0"/>
            <a:ext cx="4860925" cy="355600"/>
          </a:xfrm>
          <a:prstGeom prst="rect">
            <a:avLst/>
          </a:prstGeom>
        </p:spPr>
        <p:txBody>
          <a:bodyPr vert="horz" lIns="104681" tIns="52340" rIns="104681" bIns="52340" rtlCol="0"/>
          <a:lstStyle>
            <a:lvl1pPr algn="r" fontAlgn="auto">
              <a:spcBef>
                <a:spcPts val="0"/>
              </a:spcBef>
              <a:spcAft>
                <a:spcPts val="0"/>
              </a:spcAft>
              <a:defRPr sz="1400" smtClean="0">
                <a:latin typeface="+mn-lt"/>
              </a:defRPr>
            </a:lvl1pPr>
          </a:lstStyle>
          <a:p>
            <a:pPr>
              <a:defRPr/>
            </a:pPr>
            <a:fld id="{9D84D545-563C-4AA6-B4A9-1E653BED1E66}" type="datetimeFigureOut">
              <a:rPr lang="en-US"/>
              <a:pPr>
                <a:defRPr/>
              </a:pPr>
              <a:t>11/22/2010</a:t>
            </a:fld>
            <a:endParaRPr lang="en-US"/>
          </a:p>
        </p:txBody>
      </p:sp>
      <p:sp>
        <p:nvSpPr>
          <p:cNvPr id="4" name="Slide Image Placeholder 3"/>
          <p:cNvSpPr>
            <a:spLocks noGrp="1" noRot="1" noChangeAspect="1"/>
          </p:cNvSpPr>
          <p:nvPr>
            <p:ph type="sldImg" idx="2"/>
          </p:nvPr>
        </p:nvSpPr>
        <p:spPr>
          <a:xfrm>
            <a:off x="3833813" y="533400"/>
            <a:ext cx="3549650" cy="2662238"/>
          </a:xfrm>
          <a:prstGeom prst="rect">
            <a:avLst/>
          </a:prstGeom>
          <a:noFill/>
          <a:ln w="12700">
            <a:solidFill>
              <a:prstClr val="black"/>
            </a:solidFill>
          </a:ln>
        </p:spPr>
        <p:txBody>
          <a:bodyPr vert="horz" lIns="104681" tIns="52340" rIns="104681" bIns="52340" rtlCol="0" anchor="ctr"/>
          <a:lstStyle/>
          <a:p>
            <a:pPr lvl="0"/>
            <a:endParaRPr lang="en-US" noProof="0"/>
          </a:p>
        </p:txBody>
      </p:sp>
      <p:sp>
        <p:nvSpPr>
          <p:cNvPr id="5" name="Notes Placeholder 4"/>
          <p:cNvSpPr>
            <a:spLocks noGrp="1"/>
          </p:cNvSpPr>
          <p:nvPr>
            <p:ph type="body" sz="quarter" idx="3"/>
          </p:nvPr>
        </p:nvSpPr>
        <p:spPr>
          <a:xfrm>
            <a:off x="1122363" y="3373438"/>
            <a:ext cx="8972550" cy="3195637"/>
          </a:xfrm>
          <a:prstGeom prst="rect">
            <a:avLst/>
          </a:prstGeom>
        </p:spPr>
        <p:txBody>
          <a:bodyPr vert="horz" lIns="104681" tIns="52340" rIns="104681" bIns="5234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746875"/>
            <a:ext cx="4860925" cy="354013"/>
          </a:xfrm>
          <a:prstGeom prst="rect">
            <a:avLst/>
          </a:prstGeom>
        </p:spPr>
        <p:txBody>
          <a:bodyPr vert="horz" lIns="104681" tIns="52340" rIns="104681" bIns="52340" rtlCol="0" anchor="b"/>
          <a:lstStyle>
            <a:lvl1pPr algn="l" fontAlgn="auto">
              <a:spcBef>
                <a:spcPts val="0"/>
              </a:spcBef>
              <a:spcAft>
                <a:spcPts val="0"/>
              </a:spcAft>
              <a:defRPr sz="1400">
                <a:latin typeface="+mn-lt"/>
              </a:defRPr>
            </a:lvl1pPr>
          </a:lstStyle>
          <a:p>
            <a:pPr>
              <a:defRPr/>
            </a:pPr>
            <a:endParaRPr lang="en-US"/>
          </a:p>
        </p:txBody>
      </p:sp>
      <p:sp>
        <p:nvSpPr>
          <p:cNvPr id="7" name="Slide Number Placeholder 6"/>
          <p:cNvSpPr>
            <a:spLocks noGrp="1"/>
          </p:cNvSpPr>
          <p:nvPr>
            <p:ph type="sldNum" sz="quarter" idx="5"/>
          </p:nvPr>
        </p:nvSpPr>
        <p:spPr>
          <a:xfrm>
            <a:off x="6353175" y="6746875"/>
            <a:ext cx="4860925" cy="354013"/>
          </a:xfrm>
          <a:prstGeom prst="rect">
            <a:avLst/>
          </a:prstGeom>
        </p:spPr>
        <p:txBody>
          <a:bodyPr vert="horz" lIns="104681" tIns="52340" rIns="104681" bIns="52340" rtlCol="0" anchor="b"/>
          <a:lstStyle>
            <a:lvl1pPr algn="r" fontAlgn="auto">
              <a:spcBef>
                <a:spcPts val="0"/>
              </a:spcBef>
              <a:spcAft>
                <a:spcPts val="0"/>
              </a:spcAft>
              <a:defRPr sz="1400" smtClean="0">
                <a:latin typeface="+mn-lt"/>
              </a:defRPr>
            </a:lvl1pPr>
          </a:lstStyle>
          <a:p>
            <a:pPr>
              <a:defRPr/>
            </a:pPr>
            <a:fld id="{4485762C-2810-409C-B1FF-82F668AF115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EB67E1-C3E3-4244-8ACC-61309B5F7036}"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3F0B71-4BF2-4767-B18D-4B43B6DE88AA}" type="slidenum">
              <a:rPr lang="en-US"/>
              <a:pPr fontAlgn="base">
                <a:spcBef>
                  <a:spcPct val="0"/>
                </a:spcBef>
                <a:spcAft>
                  <a:spcPct val="0"/>
                </a:spcAft>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9C6B55-F311-45D3-9DD3-DFC7C6EA99CD}" type="slidenum">
              <a:rPr lang="en-US"/>
              <a:pPr fontAlgn="base">
                <a:spcBef>
                  <a:spcPct val="0"/>
                </a:spcBef>
                <a:spcAft>
                  <a:spcPct val="0"/>
                </a:spcAft>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3BDBA21-0DD2-4B0B-9FCC-683E74B55D64}" type="slidenum">
              <a:rPr lang="en-US"/>
              <a:pPr fontAlgn="base">
                <a:spcBef>
                  <a:spcPct val="0"/>
                </a:spcBef>
                <a:spcAft>
                  <a:spcPct val="0"/>
                </a:spcAft>
              </a:pPr>
              <a:t>19</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0030A49-ABB6-4B28-96D8-FABE73FBB613}" type="slidenum">
              <a:rPr lang="en-US"/>
              <a:pPr fontAlgn="base">
                <a:spcBef>
                  <a:spcPct val="0"/>
                </a:spcBef>
                <a:spcAft>
                  <a:spcPct val="0"/>
                </a:spcAft>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0C09CF-35DD-4326-A6B7-7672A9A170AA}" type="slidenum">
              <a:rPr lang="en-US"/>
              <a:pPr fontAlgn="base">
                <a:spcBef>
                  <a:spcPct val="0"/>
                </a:spcBef>
                <a:spcAft>
                  <a:spcPct val="0"/>
                </a:spcAft>
              </a:pPr>
              <a:t>21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914D1B5-929D-4C16-88E7-4669081D4B2F}" type="slidenum">
              <a:rPr lang="en-US"/>
              <a:pPr fontAlgn="base">
                <a:spcBef>
                  <a:spcPct val="0"/>
                </a:spcBef>
                <a:spcAft>
                  <a:spcPct val="0"/>
                </a:spcAft>
              </a:pPr>
              <a:t>23</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22B955-7ADC-457F-905E-494B128A6C91}" type="slidenum">
              <a:rPr lang="en-US"/>
              <a:pPr fontAlgn="base">
                <a:spcBef>
                  <a:spcPct val="0"/>
                </a:spcBef>
                <a:spcAft>
                  <a:spcPct val="0"/>
                </a:spcAft>
              </a:pPr>
              <a:t>25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06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47E497-371A-47A5-A30E-EEBE2406F4F0}" type="slidenum">
              <a:rPr lang="en-US"/>
              <a:pPr fontAlgn="base">
                <a:spcBef>
                  <a:spcPct val="0"/>
                </a:spcBef>
                <a:spcAft>
                  <a:spcPct val="0"/>
                </a:spcAft>
              </a:pPr>
              <a:t>26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C041C2-9E46-4A73-83A6-1C3955C87464}" type="slidenum">
              <a:rPr lang="en-US"/>
              <a:pPr fontAlgn="base">
                <a:spcBef>
                  <a:spcPct val="0"/>
                </a:spcBef>
                <a:spcAft>
                  <a:spcPct val="0"/>
                </a:spcAft>
              </a:pPr>
              <a:t>27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8859F7-31A4-4E46-AFC7-EC164F363725}" type="slidenum">
              <a:rPr lang="en-US"/>
              <a:pPr fontAlgn="base">
                <a:spcBef>
                  <a:spcPct val="0"/>
                </a:spcBef>
                <a:spcAft>
                  <a:spcPct val="0"/>
                </a:spcAft>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C88CFF-881D-4645-A351-0C189DF228BE}" type="slidenum">
              <a:rPr lang="en-US"/>
              <a:pPr fontAlgn="base">
                <a:spcBef>
                  <a:spcPct val="0"/>
                </a:spcBef>
                <a:spcAft>
                  <a:spcPct val="0"/>
                </a:spcAft>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A44EEA-69C0-4C99-B9D5-8F05FC495201}" type="slidenum">
              <a:rPr lang="en-US"/>
              <a:pPr fontAlgn="base">
                <a:spcBef>
                  <a:spcPct val="0"/>
                </a:spcBef>
                <a:spcAft>
                  <a:spcPct val="0"/>
                </a:spcAft>
              </a:pPr>
              <a:t>29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C6D4EF-E0BF-4E9D-80F4-125A592AF87E}" type="slidenum">
              <a:rPr lang="en-US"/>
              <a:pPr fontAlgn="base">
                <a:spcBef>
                  <a:spcPct val="0"/>
                </a:spcBef>
                <a:spcAft>
                  <a:spcPct val="0"/>
                </a:spcAft>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68211A1-7890-4C83-95DB-B8197D419E85}" type="slidenum">
              <a:rPr lang="en-US"/>
              <a:pPr fontAlgn="base">
                <a:spcBef>
                  <a:spcPct val="0"/>
                </a:spcBef>
                <a:spcAft>
                  <a:spcPct val="0"/>
                </a:spcAft>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D64F7CF-C62B-4B4D-8FB9-6B649322559C}" type="slidenum">
              <a:rPr lang="en-US"/>
              <a:pPr fontAlgn="base">
                <a:spcBef>
                  <a:spcPct val="0"/>
                </a:spcBef>
                <a:spcAft>
                  <a:spcPct val="0"/>
                </a:spcAft>
              </a:pPr>
              <a:t>32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89F2161-B70D-4D58-A39A-A11142636D6D}" type="slidenum">
              <a:rPr lang="en-US"/>
              <a:pPr fontAlgn="base">
                <a:spcBef>
                  <a:spcPct val="0"/>
                </a:spcBef>
                <a:spcAft>
                  <a:spcPct val="0"/>
                </a:spcAft>
              </a:pPr>
              <a:t>33</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1EC944-0AEA-44BD-9E00-00BD93DD7139}" type="slidenum">
              <a:rPr lang="en-US"/>
              <a:pPr fontAlgn="base">
                <a:spcBef>
                  <a:spcPct val="0"/>
                </a:spcBef>
                <a:spcAft>
                  <a:spcPct val="0"/>
                </a:spcAft>
              </a:pPr>
              <a:t>34</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18018F-6386-43B6-9744-A9B47B557CAE}" type="slidenum">
              <a:rPr lang="en-US"/>
              <a:pPr fontAlgn="base">
                <a:spcBef>
                  <a:spcPct val="0"/>
                </a:spcBef>
                <a:spcAft>
                  <a:spcPct val="0"/>
                </a:spcAft>
              </a:pPr>
              <a:t>35</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6AE82F-DA78-445F-894E-9FA86E53A584}" type="slidenum">
              <a:rPr lang="en-US"/>
              <a:pPr fontAlgn="base">
                <a:spcBef>
                  <a:spcPct val="0"/>
                </a:spcBef>
                <a:spcAft>
                  <a:spcPct val="0"/>
                </a:spcAft>
              </a:pPr>
              <a:t>37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0F4543-2C7B-479A-8FC7-66823B89C283}" type="slidenum">
              <a:rPr lang="en-US"/>
              <a:pPr fontAlgn="base">
                <a:spcBef>
                  <a:spcPct val="0"/>
                </a:spcBef>
                <a:spcAft>
                  <a:spcPct val="0"/>
                </a:spcAft>
              </a:pPr>
              <a:t>39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920C524-8DC4-46DF-A0D5-BA76E73E5BC2}" type="slidenum">
              <a:rPr lang="en-US"/>
              <a:pPr fontAlgn="base">
                <a:spcBef>
                  <a:spcPct val="0"/>
                </a:spcBef>
                <a:spcAft>
                  <a:spcPct val="0"/>
                </a:spcAft>
              </a:pPr>
              <a:t>41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40074B5-04B3-474F-AD84-6188548263D0}" type="slidenum">
              <a:rPr lang="en-US"/>
              <a:pPr fontAlgn="base">
                <a:spcBef>
                  <a:spcPct val="0"/>
                </a:spcBef>
                <a:spcAft>
                  <a:spcPct val="0"/>
                </a:spcAft>
              </a:pPr>
              <a:t>6</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4ECA6DA-E92E-4293-9818-C9757BE95EB8}" type="slidenum">
              <a:rPr lang="en-US"/>
              <a:pPr fontAlgn="base">
                <a:spcBef>
                  <a:spcPct val="0"/>
                </a:spcBef>
                <a:spcAft>
                  <a:spcPct val="0"/>
                </a:spcAft>
              </a:pPr>
              <a:t>43</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7BE13D-794C-4E93-96F8-A461959E413E}" type="slidenum">
              <a:rPr lang="en-US"/>
              <a:pPr fontAlgn="base">
                <a:spcBef>
                  <a:spcPct val="0"/>
                </a:spcBef>
                <a:spcAft>
                  <a:spcPct val="0"/>
                </a:spcAft>
              </a:pPr>
              <a:t>45</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CDECC2E-E488-488B-9D7A-3CE61ADD2872}" type="slidenum">
              <a:rPr lang="en-US"/>
              <a:pPr fontAlgn="base">
                <a:spcBef>
                  <a:spcPct val="0"/>
                </a:spcBef>
                <a:spcAft>
                  <a:spcPct val="0"/>
                </a:spcAft>
              </a:pPr>
              <a:t>47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75FE21-0C0A-4CF6-AA2B-18EB5502A3CC}" type="slidenum">
              <a:rPr lang="en-US"/>
              <a:pPr fontAlgn="base">
                <a:spcBef>
                  <a:spcPct val="0"/>
                </a:spcBef>
                <a:spcAft>
                  <a:spcPct val="0"/>
                </a:spcAft>
              </a:pPr>
              <a:t>48</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80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76612EE-E7C3-4153-8BD5-E9680A347317}" type="slidenum">
              <a:rPr lang="en-US"/>
              <a:pPr fontAlgn="base">
                <a:spcBef>
                  <a:spcPct val="0"/>
                </a:spcBef>
                <a:spcAft>
                  <a:spcPct val="0"/>
                </a:spcAft>
              </a:pPr>
              <a:t>49</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890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2D1CEE-DA18-4FC9-8C08-E779854D10F1}" type="slidenum">
              <a:rPr lang="en-US"/>
              <a:pPr fontAlgn="base">
                <a:spcBef>
                  <a:spcPct val="0"/>
                </a:spcBef>
                <a:spcAft>
                  <a:spcPct val="0"/>
                </a:spcAft>
              </a:pPr>
              <a:t>50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3604B16-80C9-423D-BA05-E2875C0D1BBD}" type="slidenum">
              <a:rPr lang="en-US"/>
              <a:pPr fontAlgn="base">
                <a:spcBef>
                  <a:spcPct val="0"/>
                </a:spcBef>
                <a:spcAft>
                  <a:spcPct val="0"/>
                </a:spcAft>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372CBDC-B043-4841-B93C-126D90C9FC0D}" type="slidenum">
              <a:rPr lang="en-US"/>
              <a:pPr fontAlgn="base">
                <a:spcBef>
                  <a:spcPct val="0"/>
                </a:spcBef>
                <a:spcAft>
                  <a:spcPct val="0"/>
                </a:spcAft>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19767B-E6D5-4C25-89D8-DD022027EE71}" type="slidenum">
              <a:rPr lang="en-US"/>
              <a:pPr fontAlgn="base">
                <a:spcBef>
                  <a:spcPct val="0"/>
                </a:spcBef>
                <a:spcAft>
                  <a:spcPct val="0"/>
                </a:spcAft>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CAB42B-B3E7-4243-9CAD-7FDD09389740}" type="slidenum">
              <a:rPr lang="en-US"/>
              <a:pPr fontAlgn="base">
                <a:spcBef>
                  <a:spcPct val="0"/>
                </a:spcBef>
                <a:spcAft>
                  <a:spcPct val="0"/>
                </a:spcAft>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14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14225B-DEF2-46AE-A01A-A8E24B784214}" type="slidenum">
              <a:rPr lang="en-US"/>
              <a:pPr fontAlgn="base">
                <a:spcBef>
                  <a:spcPct val="0"/>
                </a:spcBef>
                <a:spcAft>
                  <a:spcPct val="0"/>
                </a:spcAft>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EE1FAD-1E18-4D26-838B-88613A07129E}" type="slidenum">
              <a:rPr lang="en-US"/>
              <a:pPr fontAlgn="base">
                <a:spcBef>
                  <a:spcPct val="0"/>
                </a:spcBef>
                <a:spcAft>
                  <a:spcPct val="0"/>
                </a:spcAft>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2.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2.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3.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4.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5.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6.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7.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8.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9.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0.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82FED1C-53C7-4741-A551-E7C028E02CDD}" type="datetimeFigureOut">
              <a:rPr lang="en-US"/>
              <a:pPr>
                <a:defRPr/>
              </a:pPr>
              <a:t>11/22/2010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2A1E16E-A7B6-452E-A8EE-3418A4173475}"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66801C4-AA5D-43F2-ABFC-65E669ED676C}" type="datetimeFigureOut">
              <a:rPr lang="en-US"/>
              <a:pPr>
                <a:defRPr/>
              </a:pPr>
              <a:t>11/22/2010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2C50ADD-5A8B-44E5-AFBE-5163FBD16153}"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85446C6-96F3-4DB2-94CC-276E7A979CAD}" type="datetimeFigureOut">
              <a:rPr lang="en-US"/>
              <a:pPr>
                <a:defRPr/>
              </a:pPr>
              <a:t>11/22/2010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C1FA9D5-1398-4CD2-BD41-4E341369B1F3}"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304D582-4688-4960-8198-9D066BCCA064}" type="datetimeFigureOut">
              <a:rPr lang="en-US"/>
              <a:pPr>
                <a:defRPr/>
              </a:pPr>
              <a:t>11/22/2010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D497235-4EAF-4643-A454-68853F1DC01A}"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624123D-BC29-45CF-AA36-1FC31033743B}" type="datetimeFigureOut">
              <a:rPr lang="en-US"/>
              <a:pPr>
                <a:defRPr/>
              </a:pPr>
              <a:t>11/22/2010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B8BB773-1D63-42E6-8D19-42F0B0C5433B}"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BCE61F1-A191-4C8D-B34A-70F25B053424}" type="datetimeFigureOut">
              <a:rPr lang="en-US"/>
              <a:pPr>
                <a:defRPr/>
              </a:pPr>
              <a:t>11/22/2010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D458C0A-3E0B-4580-8382-9A61F82A427E}"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385217E-7A07-49AC-A7E8-591134D1E4EB}" type="datetimeFigureOut">
              <a:rPr lang="en-US"/>
              <a:pPr>
                <a:defRPr/>
              </a:pPr>
              <a:t>11/22/2010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46C0D5E-37F4-498B-AD48-122BBA33C05F}"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43625C3-8B01-405D-82FA-9C765C7C6F08}" type="datetimeFigureOut">
              <a:rPr lang="en-US"/>
              <a:pPr>
                <a:defRPr/>
              </a:pPr>
              <a:t>11/22/2010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F923CFA-2149-4F35-8E96-F5C921AA836B}"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9AB74FD-1C8A-4BE0-8AB2-9F5C4D6FE3AC}" type="datetimeFigureOut">
              <a:rPr lang="en-US"/>
              <a:pPr>
                <a:defRPr/>
              </a:pPr>
              <a:t>11/22/2010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7F0DE1FF-A35C-4DFB-977E-AD6EEF352C49}"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8756ACE-A7F0-4122-83D0-D13D9529B0F1}" type="datetimeFigureOut">
              <a:rPr lang="en-US"/>
              <a:pPr>
                <a:defRPr/>
              </a:pPr>
              <a:t>11/22/2010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752796-EC98-4393-850C-F28C2667B205}"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0BA74CF-6513-43F2-B808-CA77628A8B88}" type="datetimeFigureOut">
              <a:rPr lang="en-US"/>
              <a:pPr>
                <a:defRPr/>
              </a:pPr>
              <a:t>11/22/2010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E21FD64-EE15-47C6-8949-0729F4873576}" type="slidenum">
              <a:rPr lang="en-US"/>
              <a:pPr>
                <a:defRPr/>
              </a:pPr>
              <a:t>‹#›</a:t>
            </a:fld>
            <a:endParaRPr lang="en-US"/>
          </a:p>
        </p:txBody>
      </p:sp>
    </p:spTree>
  </p:cSld>
  <p:clrMapOvr>
    <a:masterClrMapping/>
  </p:clrMapOvr>
  <p:transition spd="slow">
    <p:cut thruBlk="1"/>
    <p:sndAc>
      <p:stSnd>
        <p:snd r:embed="rId1" name="breeze.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2BB79F45-ED41-4DD7-96B5-308BC78A19DE}" type="datetimeFigureOut">
              <a:rPr lang="en-US"/>
              <a:pPr>
                <a:defRPr/>
              </a:pPr>
              <a:t>11/22/2010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2C2F2AFC-E3D0-4A89-9B54-A5735665D31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ut thruBlk="1"/>
    <p:sndAc>
      <p:stSnd>
        <p:snd r:embed="rId13" name="breeze.wav"/>
      </p:stSnd>
    </p:sndAc>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ja.wikipedia.org/wiki/%E7%94%BB%E5%83%8F:Hugo_cosetteparemilebayard.jpg" TargetMode="External"/></Relationships>
</file>

<file path=ppt/slides/_rels/slide1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en.wikipedia.org/wiki/24601" TargetMode="External"/></Relationships>
</file>

<file path=ppt/slides/_rels/slide2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hyperlink" Target="http://images.search.yahoo.com/search/%20http:/images.search.yahoo.com/search/images/view?back=http://images.search.yahoo.com/search/images?p=Marius+Pontmercy+&amp;ei=UTF-8&amp;fr=slv8-msgr&amp;x=wrt&amp;w=488&amp;h=592&amp;imgurl=www.giulianobrenna.com/pontmercy/images/pontmercy-copy_27.jpg&amp;rurl=http://www.giulianobrenna.com/pontmercy&amp;size=61.1kB&amp;name=pontmercy-copy_27.jpg&amp;p=Marius+Pontmercy&amp;type=jpeg&amp;no=8&amp;tt=40&amp;oid=1796c0ff5bce5af8&amp;ei=UTF-8" TargetMode="External"/></Relationships>
</file>

<file path=ppt/slides/_rels/slide2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en.wikipedia.org/wiki/Society" TargetMode="External"/><Relationship Id="rId3" Type="http://schemas.openxmlformats.org/officeDocument/2006/relationships/hyperlink" Target="http://en.wikipedia.org/wiki/Religious_order" TargetMode="External"/><Relationship Id="rId7" Type="http://schemas.openxmlformats.org/officeDocument/2006/relationships/hyperlink" Target="http://en.wikipedia.org/wiki/Politics" TargetMode="External"/><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hyperlink" Target="http://en.wikipedia.org/wiki/Religion" TargetMode="External"/><Relationship Id="rId5" Type="http://schemas.openxmlformats.org/officeDocument/2006/relationships/hyperlink" Target="http://en.wikipedia.org/wiki/Battle_of_Waterloo" TargetMode="External"/><Relationship Id="rId4" Type="http://schemas.openxmlformats.org/officeDocument/2006/relationships/hyperlink" Target="http://en.wikipedia.org/wiki/Argot" TargetMode="External"/></Relationships>
</file>

<file path=ppt/slides/_rels/slide3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June_18" TargetMode="External"/><Relationship Id="rId7" Type="http://schemas.openxmlformats.org/officeDocument/2006/relationships/hyperlink" Target="http://en.wikipedia.org/wiki/Battle_of_Leipzig" TargetMode="External"/><Relationship Id="rId2" Type="http://schemas.openxmlformats.org/officeDocument/2006/relationships/audio" Target="../media/audio3.wav"/><Relationship Id="rId1" Type="http://schemas.openxmlformats.org/officeDocument/2006/relationships/slideLayout" Target="../slideLayouts/slideLayout2.xml"/><Relationship Id="rId6" Type="http://schemas.openxmlformats.org/officeDocument/2006/relationships/hyperlink" Target="http://en.wikipedia.org/wiki/Hundred_Days" TargetMode="External"/><Relationship Id="rId5" Type="http://schemas.openxmlformats.org/officeDocument/2006/relationships/hyperlink" Target="http://en.wikipedia.org/wiki/Napoleon_I_of_France" TargetMode="External"/><Relationship Id="rId4" Type="http://schemas.openxmlformats.org/officeDocument/2006/relationships/hyperlink" Target="http://en.wikipedia.org/wiki/1815" TargetMode="External"/></Relationships>
</file>

<file path=ppt/slides/_rels/slide40.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3.wav"/><Relationship Id="rId1" Type="http://schemas.openxmlformats.org/officeDocument/2006/relationships/slideLayout" Target="../slideLayouts/slideLayout2.xml"/><Relationship Id="rId4" Type="http://schemas.openxmlformats.org/officeDocument/2006/relationships/hyperlink" Target="http://en.wikipedia.org/wiki/Confederation_of_the_Rhine" TargetMode="External"/></Relationships>
</file>

<file path=ppt/slides/_rels/slide50.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hyperlink" Target="http://www.pbase.com/gordy/image/25751938" TargetMode="External"/></Relationships>
</file>

<file path=ppt/slides/_rels/slide8.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descr="Victor Hugo"/>
          <p:cNvPicPr>
            <a:picLocks noChangeAspect="1" noChangeArrowheads="1"/>
          </p:cNvPicPr>
          <p:nvPr/>
        </p:nvPicPr>
        <p:blipFill>
          <a:blip r:embed="rId4" cstate="print"/>
          <a:srcRect/>
          <a:stretch>
            <a:fillRect/>
          </a:stretch>
        </p:blipFill>
        <p:spPr bwMode="auto">
          <a:xfrm>
            <a:off x="4645025" y="228600"/>
            <a:ext cx="4346575" cy="6248400"/>
          </a:xfrm>
          <a:prstGeom prst="rect">
            <a:avLst/>
          </a:prstGeom>
          <a:noFill/>
          <a:ln w="9525">
            <a:noFill/>
            <a:miter lim="800000"/>
            <a:headEnd/>
            <a:tailEnd/>
          </a:ln>
        </p:spPr>
      </p:pic>
      <p:pic>
        <p:nvPicPr>
          <p:cNvPr id="84998" name="Picture 6" descr="http://www.fineav.com/Proimg/ab/1005/ab100529.gif"/>
          <p:cNvPicPr>
            <a:picLocks noChangeAspect="1" noChangeArrowheads="1"/>
          </p:cNvPicPr>
          <p:nvPr/>
        </p:nvPicPr>
        <p:blipFill>
          <a:blip r:embed="rId5" cstate="print"/>
          <a:srcRect l="15675" r="15349"/>
          <a:stretch>
            <a:fillRect/>
          </a:stretch>
        </p:blipFill>
        <p:spPr bwMode="auto">
          <a:xfrm>
            <a:off x="152400" y="152400"/>
            <a:ext cx="4414838" cy="6400800"/>
          </a:xfrm>
          <a:prstGeom prst="rect">
            <a:avLst/>
          </a:prstGeom>
          <a:noFill/>
          <a:ln w="9525">
            <a:noFill/>
            <a:miter lim="800000"/>
            <a:headEnd/>
            <a:tailEnd/>
          </a:ln>
        </p:spPr>
      </p:pic>
    </p:spTree>
  </p:cSld>
  <p:clrMapOvr>
    <a:masterClrMapping/>
  </p:clrMapOvr>
  <p:transition spd="slow">
    <p:cut thruBlk="1"/>
    <p:sndAc>
      <p:stSnd>
        <p:snd r:embed="rId3" name="breez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additive="base">
                                        <p:cTn id="7" dur="3000" fill="hold"/>
                                        <p:tgtEl>
                                          <p:spTgt spid="84998"/>
                                        </p:tgtEl>
                                        <p:attrNameLst>
                                          <p:attrName>ppt_x</p:attrName>
                                        </p:attrNameLst>
                                      </p:cBhvr>
                                      <p:tavLst>
                                        <p:tav tm="0">
                                          <p:val>
                                            <p:strVal val="#ppt_x"/>
                                          </p:val>
                                        </p:tav>
                                        <p:tav tm="100000">
                                          <p:val>
                                            <p:strVal val="#ppt_x"/>
                                          </p:val>
                                        </p:tav>
                                      </p:tavLst>
                                    </p:anim>
                                    <p:anim calcmode="lin" valueType="num">
                                      <p:cBhvr additive="base">
                                        <p:cTn id="8" dur="3000" fill="hold"/>
                                        <p:tgtEl>
                                          <p:spTgt spid="8499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4996"/>
                                        </p:tgtEl>
                                        <p:attrNameLst>
                                          <p:attrName>style.visibility</p:attrName>
                                        </p:attrNameLst>
                                      </p:cBhvr>
                                      <p:to>
                                        <p:strVal val="visible"/>
                                      </p:to>
                                    </p:set>
                                    <p:anim calcmode="lin" valueType="num">
                                      <p:cBhvr additive="base">
                                        <p:cTn id="13" dur="3000" fill="hold"/>
                                        <p:tgtEl>
                                          <p:spTgt spid="84996"/>
                                        </p:tgtEl>
                                        <p:attrNameLst>
                                          <p:attrName>ppt_x</p:attrName>
                                        </p:attrNameLst>
                                      </p:cBhvr>
                                      <p:tavLst>
                                        <p:tav tm="0">
                                          <p:val>
                                            <p:strVal val="#ppt_x"/>
                                          </p:val>
                                        </p:tav>
                                        <p:tav tm="100000">
                                          <p:val>
                                            <p:strVal val="#ppt_x"/>
                                          </p:val>
                                        </p:tav>
                                      </p:tavLst>
                                    </p:anim>
                                    <p:anim calcmode="lin" valueType="num">
                                      <p:cBhvr additive="base">
                                        <p:cTn id="14" dur="3000" fill="hold"/>
                                        <p:tgtEl>
                                          <p:spTgt spid="8499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639762"/>
          </a:xfrm>
        </p:spPr>
        <p:txBody>
          <a:bodyPr rtlCol="0">
            <a:normAutofit fontScale="90000"/>
          </a:bodyPr>
          <a:lstStyle/>
          <a:p>
            <a:pPr fontAlgn="auto">
              <a:spcAft>
                <a:spcPts val="0"/>
              </a:spcAft>
              <a:defRPr/>
            </a:pPr>
            <a:r>
              <a:rPr lang="en-US" b="1" dirty="0" err="1" smtClean="0"/>
              <a:t>Thénardiers</a:t>
            </a:r>
            <a:r>
              <a:rPr lang="en-US" b="1" dirty="0" smtClean="0"/>
              <a:t> look after </a:t>
            </a:r>
            <a:r>
              <a:rPr lang="en-US" b="1" dirty="0" err="1" smtClean="0"/>
              <a:t>Cosette</a:t>
            </a:r>
            <a:r>
              <a:rPr lang="en-US" b="1" dirty="0" smtClean="0"/>
              <a:t> </a:t>
            </a:r>
            <a:endParaRPr lang="en-US" b="1" dirty="0"/>
          </a:p>
        </p:txBody>
      </p:sp>
      <p:sp>
        <p:nvSpPr>
          <p:cNvPr id="11267" name="Content Placeholder 2"/>
          <p:cNvSpPr>
            <a:spLocks noGrp="1"/>
          </p:cNvSpPr>
          <p:nvPr>
            <p:ph idx="1"/>
          </p:nvPr>
        </p:nvSpPr>
        <p:spPr>
          <a:xfrm>
            <a:off x="228600" y="1066800"/>
            <a:ext cx="8763000" cy="5257800"/>
          </a:xfrm>
        </p:spPr>
        <p:txBody>
          <a:bodyPr/>
          <a:lstStyle/>
          <a:p>
            <a:pPr algn="just"/>
            <a:r>
              <a:rPr lang="en-US" sz="3600" smtClean="0"/>
              <a:t>In the town of Montfermeil, she meets the Thénardiers, a family that runs the local inn. </a:t>
            </a:r>
          </a:p>
          <a:p>
            <a:pPr algn="just"/>
            <a:r>
              <a:rPr lang="en-US" sz="3600" smtClean="0"/>
              <a:t>The Thénardiers agree to look after Cosette as long as Fantine sends them a monthly allowance.</a:t>
            </a:r>
          </a:p>
          <a:p>
            <a:pPr algn="just"/>
            <a:r>
              <a:rPr lang="en-US" sz="3600" smtClean="0"/>
              <a:t>In Montreuil, Fantine finds work in Madeleine’s factory. Fantine’s coworkers find out about Cosette, however, and Fantine is fired.</a:t>
            </a:r>
          </a:p>
          <a:p>
            <a:pPr algn="just">
              <a:buFont typeface="Arial" charset="0"/>
              <a:buNone/>
            </a:pPr>
            <a:endParaRPr lang="en-US" sz="3600" smtClean="0"/>
          </a:p>
          <a:p>
            <a:pPr algn="just"/>
            <a:endParaRPr lang="en-US" sz="3600" smtClean="0"/>
          </a:p>
        </p:txBody>
      </p:sp>
    </p:spTree>
  </p:cSld>
  <p:clrMapOvr>
    <a:masterClrMapping/>
  </p:clrMapOvr>
  <p:transition spd="slow">
    <p:cut thruBlk="1"/>
    <p:sndAc>
      <p:stSnd>
        <p:snd r:embed="rId3" name="breeze.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3276600" cy="715962"/>
          </a:xfrm>
        </p:spPr>
        <p:txBody>
          <a:bodyPr rtlCol="0">
            <a:normAutofit fontScale="90000"/>
          </a:bodyPr>
          <a:lstStyle/>
          <a:p>
            <a:pPr fontAlgn="auto">
              <a:spcAft>
                <a:spcPts val="0"/>
              </a:spcAft>
              <a:defRPr/>
            </a:pPr>
            <a:r>
              <a:rPr lang="en-US" dirty="0" err="1" smtClean="0"/>
              <a:t>Thénardiers</a:t>
            </a:r>
            <a:endParaRPr lang="en-US" dirty="0"/>
          </a:p>
        </p:txBody>
      </p:sp>
      <p:sp>
        <p:nvSpPr>
          <p:cNvPr id="12291" name="Content Placeholder 2"/>
          <p:cNvSpPr>
            <a:spLocks noGrp="1"/>
          </p:cNvSpPr>
          <p:nvPr>
            <p:ph idx="1"/>
          </p:nvPr>
        </p:nvSpPr>
        <p:spPr>
          <a:xfrm>
            <a:off x="228600" y="1905000"/>
            <a:ext cx="3505200" cy="3505200"/>
          </a:xfrm>
        </p:spPr>
        <p:txBody>
          <a:bodyPr/>
          <a:lstStyle/>
          <a:p>
            <a:pPr algn="just"/>
            <a:r>
              <a:rPr lang="en-US" smtClean="0"/>
              <a:t> The Thénardiers demand more money to support Cosette, and Fantine resorts to prostitution to make ends meet.</a:t>
            </a:r>
          </a:p>
          <a:p>
            <a:endParaRPr lang="en-US" smtClean="0"/>
          </a:p>
        </p:txBody>
      </p:sp>
      <p:pic>
        <p:nvPicPr>
          <p:cNvPr id="12292" name="Picture 2"/>
          <p:cNvPicPr>
            <a:picLocks noChangeAspect="1" noChangeArrowheads="1"/>
          </p:cNvPicPr>
          <p:nvPr/>
        </p:nvPicPr>
        <p:blipFill>
          <a:blip r:embed="rId3" cstate="print"/>
          <a:srcRect l="14395" t="18507" r="14268" b="9752"/>
          <a:stretch>
            <a:fillRect/>
          </a:stretch>
        </p:blipFill>
        <p:spPr bwMode="auto">
          <a:xfrm>
            <a:off x="3886200" y="381000"/>
            <a:ext cx="4545013" cy="6102350"/>
          </a:xfrm>
          <a:prstGeom prst="rect">
            <a:avLst/>
          </a:prstGeom>
          <a:noFill/>
          <a:ln w="9525">
            <a:noFill/>
            <a:miter lim="800000"/>
            <a:headEnd/>
            <a:tailEnd/>
          </a:ln>
        </p:spPr>
      </p:pic>
    </p:spTree>
  </p:cSld>
  <p:clrMapOvr>
    <a:masterClrMapping/>
  </p:clrMapOvr>
  <p:transition spd="slow">
    <p:cut thruBlk="1"/>
    <p:sndAc>
      <p:stSnd>
        <p:snd r:embed="rId2" name="breeze.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76200"/>
            <a:ext cx="8229600" cy="1143000"/>
          </a:xfrm>
        </p:spPr>
        <p:txBody>
          <a:bodyPr/>
          <a:lstStyle/>
          <a:p>
            <a:r>
              <a:rPr lang="en-US" b="1" smtClean="0"/>
              <a:t>Fantine gets ill &amp; dies</a:t>
            </a:r>
          </a:p>
        </p:txBody>
      </p:sp>
      <p:sp>
        <p:nvSpPr>
          <p:cNvPr id="13315" name="Content Placeholder 2"/>
          <p:cNvSpPr>
            <a:spLocks noGrp="1"/>
          </p:cNvSpPr>
          <p:nvPr>
            <p:ph idx="1"/>
          </p:nvPr>
        </p:nvSpPr>
        <p:spPr>
          <a:xfrm>
            <a:off x="457200" y="990600"/>
            <a:ext cx="8229600" cy="5638800"/>
          </a:xfrm>
        </p:spPr>
        <p:txBody>
          <a:bodyPr/>
          <a:lstStyle/>
          <a:p>
            <a:pPr algn="just"/>
            <a:r>
              <a:rPr lang="en-US" sz="3600" smtClean="0"/>
              <a:t>One night, Javert, Montreuil’s police chief, arrests Fantine. She is to be sent to prison, but Madeleine intervenes. </a:t>
            </a:r>
          </a:p>
          <a:p>
            <a:pPr algn="just"/>
            <a:r>
              <a:rPr lang="en-US" sz="3600" smtClean="0"/>
              <a:t>Fantine has fallen ill, and when she longs to see Cosette, Madeleine promises to send for her. </a:t>
            </a:r>
          </a:p>
          <a:p>
            <a:pPr algn="just"/>
            <a:r>
              <a:rPr lang="en-US" sz="3600" smtClean="0"/>
              <a:t>First, however, he must contend with Javert, who has discovered Madeleine’s criminal past.</a:t>
            </a:r>
          </a:p>
          <a:p>
            <a:pPr algn="just">
              <a:buFont typeface="Arial" charset="0"/>
              <a:buNone/>
            </a:pPr>
            <a:endParaRPr lang="en-US" sz="3600" smtClean="0"/>
          </a:p>
          <a:p>
            <a:pPr algn="just"/>
            <a:endParaRPr lang="en-US" sz="3600" smtClean="0"/>
          </a:p>
          <a:p>
            <a:endParaRPr lang="en-US" sz="3600" smtClean="0"/>
          </a:p>
        </p:txBody>
      </p:sp>
    </p:spTree>
  </p:cSld>
  <p:clrMapOvr>
    <a:masterClrMapping/>
  </p:clrMapOvr>
  <p:transition spd="slow">
    <p:cut thruBlk="1"/>
    <p:sndAc>
      <p:stSnd>
        <p:snd r:embed="rId3" name="breeze.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191000" y="274638"/>
            <a:ext cx="4495800" cy="1143000"/>
          </a:xfrm>
        </p:spPr>
        <p:txBody>
          <a:bodyPr/>
          <a:lstStyle/>
          <a:p>
            <a:r>
              <a:rPr lang="en-US" smtClean="0"/>
              <a:t>Javert</a:t>
            </a:r>
          </a:p>
        </p:txBody>
      </p:sp>
      <p:sp>
        <p:nvSpPr>
          <p:cNvPr id="3" name="Content Placeholder 2"/>
          <p:cNvSpPr>
            <a:spLocks noGrp="1"/>
          </p:cNvSpPr>
          <p:nvPr>
            <p:ph idx="1"/>
          </p:nvPr>
        </p:nvSpPr>
        <p:spPr>
          <a:xfrm>
            <a:off x="4191000" y="1600200"/>
            <a:ext cx="4495800" cy="4525963"/>
          </a:xfrm>
        </p:spPr>
        <p:txBody>
          <a:bodyPr rtlCol="0">
            <a:normAutofit fontScale="92500" lnSpcReduction="20000"/>
          </a:bodyPr>
          <a:lstStyle/>
          <a:p>
            <a:pPr algn="just" fontAlgn="auto">
              <a:spcAft>
                <a:spcPts val="0"/>
              </a:spcAft>
              <a:buFont typeface="Arial" pitchFamily="34" charset="0"/>
              <a:buChar char="•"/>
              <a:defRPr/>
            </a:pPr>
            <a:r>
              <a:rPr lang="en-US" dirty="0" err="1" smtClean="0"/>
              <a:t>Javert</a:t>
            </a:r>
            <a:r>
              <a:rPr lang="en-US" dirty="0" smtClean="0"/>
              <a:t> tells Madeleine that a man has been accused of being Jean </a:t>
            </a:r>
            <a:r>
              <a:rPr lang="en-US" dirty="0" err="1" smtClean="0"/>
              <a:t>Valjean</a:t>
            </a:r>
            <a:r>
              <a:rPr lang="en-US" dirty="0" smtClean="0"/>
              <a:t>, and Madeleine confesses his true identity. </a:t>
            </a:r>
          </a:p>
          <a:p>
            <a:pPr algn="just" fontAlgn="auto">
              <a:spcAft>
                <a:spcPts val="0"/>
              </a:spcAft>
              <a:buFont typeface="Arial" pitchFamily="34" charset="0"/>
              <a:buChar char="•"/>
              <a:defRPr/>
            </a:pPr>
            <a:r>
              <a:rPr lang="en-US" dirty="0" err="1" smtClean="0"/>
              <a:t>Javert</a:t>
            </a:r>
            <a:r>
              <a:rPr lang="en-US" dirty="0" smtClean="0"/>
              <a:t> shows up to arrest </a:t>
            </a:r>
            <a:r>
              <a:rPr lang="en-US" dirty="0" err="1" smtClean="0"/>
              <a:t>Valjean</a:t>
            </a:r>
            <a:r>
              <a:rPr lang="en-US" dirty="0" smtClean="0"/>
              <a:t> while </a:t>
            </a:r>
            <a:r>
              <a:rPr lang="en-US" dirty="0" err="1" smtClean="0"/>
              <a:t>Valjean</a:t>
            </a:r>
            <a:r>
              <a:rPr lang="en-US" dirty="0" smtClean="0"/>
              <a:t> is at </a:t>
            </a:r>
            <a:r>
              <a:rPr lang="en-US" dirty="0" err="1" smtClean="0"/>
              <a:t>Fantine’s</a:t>
            </a:r>
            <a:r>
              <a:rPr lang="en-US" dirty="0" smtClean="0"/>
              <a:t> bedside, and </a:t>
            </a:r>
            <a:r>
              <a:rPr lang="en-US" dirty="0" err="1" smtClean="0"/>
              <a:t>Fantine</a:t>
            </a:r>
            <a:r>
              <a:rPr lang="en-US" dirty="0" smtClean="0"/>
              <a:t> dies from the shock.</a:t>
            </a:r>
            <a:endParaRPr lang="en-US" dirty="0"/>
          </a:p>
        </p:txBody>
      </p:sp>
      <p:pic>
        <p:nvPicPr>
          <p:cNvPr id="14340" name="Picture 2" descr="http://www.mtholyoke.edu/courses/rschwart/hist255-s01/thenardier/renee/javert.jpg"/>
          <p:cNvPicPr>
            <a:picLocks noChangeAspect="1" noChangeArrowheads="1"/>
          </p:cNvPicPr>
          <p:nvPr/>
        </p:nvPicPr>
        <p:blipFill>
          <a:blip r:embed="rId4" cstate="print"/>
          <a:srcRect/>
          <a:stretch>
            <a:fillRect/>
          </a:stretch>
        </p:blipFill>
        <p:spPr bwMode="auto">
          <a:xfrm>
            <a:off x="381000" y="266700"/>
            <a:ext cx="3581400" cy="6167438"/>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752600"/>
            <a:ext cx="3124200" cy="2620963"/>
          </a:xfrm>
        </p:spPr>
        <p:txBody>
          <a:bodyPr rtlCol="0">
            <a:normAutofit fontScale="90000"/>
          </a:bodyPr>
          <a:lstStyle/>
          <a:p>
            <a:pPr fontAlgn="auto">
              <a:spcAft>
                <a:spcPts val="0"/>
              </a:spcAft>
              <a:defRPr/>
            </a:pPr>
            <a:r>
              <a:rPr lang="en-US" dirty="0" smtClean="0"/>
              <a:t>Jean </a:t>
            </a:r>
            <a:r>
              <a:rPr lang="en-US" dirty="0" err="1" smtClean="0"/>
              <a:t>Valjean</a:t>
            </a:r>
            <a:r>
              <a:rPr lang="en-US" dirty="0" smtClean="0"/>
              <a:t> at </a:t>
            </a:r>
            <a:r>
              <a:rPr lang="en-US" dirty="0" err="1" smtClean="0"/>
              <a:t>Fantine’s</a:t>
            </a:r>
            <a:r>
              <a:rPr lang="en-US" dirty="0" smtClean="0"/>
              <a:t> deathbed</a:t>
            </a:r>
            <a:br>
              <a:rPr lang="en-US" dirty="0" smtClean="0"/>
            </a:br>
            <a:endParaRPr lang="en-US" dirty="0"/>
          </a:p>
        </p:txBody>
      </p:sp>
      <p:pic>
        <p:nvPicPr>
          <p:cNvPr id="15363" name="Picture 2"/>
          <p:cNvPicPr>
            <a:picLocks noChangeAspect="1" noChangeArrowheads="1"/>
          </p:cNvPicPr>
          <p:nvPr/>
        </p:nvPicPr>
        <p:blipFill>
          <a:blip r:embed="rId3" cstate="print"/>
          <a:srcRect l="3375" t="20383" r="2110" b="2881"/>
          <a:stretch>
            <a:fillRect/>
          </a:stretch>
        </p:blipFill>
        <p:spPr bwMode="auto">
          <a:xfrm>
            <a:off x="3581400" y="533400"/>
            <a:ext cx="5105400" cy="5834063"/>
          </a:xfrm>
          <a:prstGeom prst="rect">
            <a:avLst/>
          </a:prstGeom>
          <a:noFill/>
          <a:ln w="9525">
            <a:noFill/>
            <a:miter lim="800000"/>
            <a:headEnd/>
            <a:tailEnd/>
          </a:ln>
        </p:spPr>
      </p:pic>
    </p:spTree>
  </p:cSld>
  <p:clrMapOvr>
    <a:masterClrMapping/>
  </p:clrMapOvr>
  <p:transition spd="slow">
    <p:cut thruBlk="1"/>
    <p:sndAc>
      <p:stSnd>
        <p:snd r:embed="rId2" name="breeze.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4267200" cy="563562"/>
          </a:xfrm>
        </p:spPr>
        <p:txBody>
          <a:bodyPr/>
          <a:lstStyle/>
          <a:p>
            <a:r>
              <a:rPr lang="en-US" sz="3200" b="1" smtClean="0"/>
              <a:t>Valjean Rescues Cosette</a:t>
            </a:r>
          </a:p>
        </p:txBody>
      </p:sp>
      <p:sp>
        <p:nvSpPr>
          <p:cNvPr id="3" name="Content Placeholder 2"/>
          <p:cNvSpPr>
            <a:spLocks noGrp="1"/>
          </p:cNvSpPr>
          <p:nvPr>
            <p:ph idx="1"/>
          </p:nvPr>
        </p:nvSpPr>
        <p:spPr>
          <a:xfrm>
            <a:off x="228600" y="838200"/>
            <a:ext cx="4495800" cy="5715000"/>
          </a:xfrm>
        </p:spPr>
        <p:txBody>
          <a:bodyPr rtlCol="0">
            <a:normAutofit fontScale="92500"/>
          </a:bodyPr>
          <a:lstStyle/>
          <a:p>
            <a:pPr algn="just" fontAlgn="auto">
              <a:spcAft>
                <a:spcPts val="0"/>
              </a:spcAft>
              <a:buFont typeface="Arial" pitchFamily="34" charset="0"/>
              <a:buChar char="•"/>
              <a:defRPr/>
            </a:pPr>
            <a:r>
              <a:rPr lang="en-US" dirty="0" smtClean="0"/>
              <a:t>After a few years, </a:t>
            </a:r>
            <a:r>
              <a:rPr lang="en-US" dirty="0" err="1" smtClean="0"/>
              <a:t>Valjean</a:t>
            </a:r>
            <a:r>
              <a:rPr lang="en-US" dirty="0" smtClean="0"/>
              <a:t> escapes from prison and heads to </a:t>
            </a:r>
            <a:r>
              <a:rPr lang="en-US" dirty="0" err="1" smtClean="0"/>
              <a:t>Montfermeil</a:t>
            </a:r>
            <a:r>
              <a:rPr lang="en-US" dirty="0" smtClean="0"/>
              <a:t>, where he is able to buy </a:t>
            </a:r>
            <a:r>
              <a:rPr lang="en-US" dirty="0" err="1" smtClean="0"/>
              <a:t>Cosette</a:t>
            </a:r>
            <a:r>
              <a:rPr lang="en-US" dirty="0" smtClean="0"/>
              <a:t> from the </a:t>
            </a:r>
            <a:r>
              <a:rPr lang="en-US" dirty="0" err="1" smtClean="0"/>
              <a:t>Thénardiers</a:t>
            </a:r>
            <a:r>
              <a:rPr lang="en-US" dirty="0" smtClean="0"/>
              <a:t>.</a:t>
            </a:r>
          </a:p>
          <a:p>
            <a:pPr algn="just" fontAlgn="auto">
              <a:spcAft>
                <a:spcPts val="0"/>
              </a:spcAft>
              <a:buFont typeface="Arial" pitchFamily="34" charset="0"/>
              <a:buChar char="•"/>
              <a:defRPr/>
            </a:pPr>
            <a:r>
              <a:rPr lang="en-US" dirty="0" smtClean="0"/>
              <a:t> The </a:t>
            </a:r>
            <a:r>
              <a:rPr lang="en-US" dirty="0" err="1" smtClean="0"/>
              <a:t>Thénardiers</a:t>
            </a:r>
            <a:r>
              <a:rPr lang="en-US" dirty="0" smtClean="0"/>
              <a:t> turn out to be a family of scoundrels who abuse </a:t>
            </a:r>
            <a:r>
              <a:rPr lang="en-US" dirty="0" err="1" smtClean="0"/>
              <a:t>Cosette</a:t>
            </a:r>
            <a:r>
              <a:rPr lang="en-US" dirty="0" smtClean="0"/>
              <a:t> while spoiling their own two daughters, </a:t>
            </a:r>
            <a:r>
              <a:rPr lang="en-US" dirty="0" err="1" smtClean="0"/>
              <a:t>Eponine</a:t>
            </a:r>
            <a:r>
              <a:rPr lang="en-US" dirty="0" smtClean="0"/>
              <a:t> and </a:t>
            </a:r>
            <a:r>
              <a:rPr lang="en-US" dirty="0" err="1" smtClean="0"/>
              <a:t>Azelma</a:t>
            </a:r>
            <a:r>
              <a:rPr lang="en-US" dirty="0" smtClean="0"/>
              <a:t>. </a:t>
            </a:r>
          </a:p>
          <a:p>
            <a:pPr fontAlgn="auto">
              <a:spcAft>
                <a:spcPts val="0"/>
              </a:spcAft>
              <a:buFont typeface="Arial" pitchFamily="34" charset="0"/>
              <a:buChar char="•"/>
              <a:defRPr/>
            </a:pPr>
            <a:endParaRPr lang="en-US" dirty="0"/>
          </a:p>
        </p:txBody>
      </p:sp>
      <p:pic>
        <p:nvPicPr>
          <p:cNvPr id="16388" name="Picture 6" descr="1879-1882年出版のユーグ版 (Édition Hugues)のために画家エミール・バヤールによって描かれたコゼットの木版画">
            <a:hlinkClick r:id="rId4" tooltip="1879-1882年出版のユーグ版 (Édition Hugues)のために画家エミール・バヤールによって描かれたコゼットの木版画"/>
          </p:cNvPr>
          <p:cNvPicPr>
            <a:picLocks noChangeAspect="1" noChangeArrowheads="1"/>
          </p:cNvPicPr>
          <p:nvPr/>
        </p:nvPicPr>
        <p:blipFill>
          <a:blip r:embed="rId5" cstate="print"/>
          <a:srcRect/>
          <a:stretch>
            <a:fillRect/>
          </a:stretch>
        </p:blipFill>
        <p:spPr bwMode="auto">
          <a:xfrm>
            <a:off x="4719638" y="533400"/>
            <a:ext cx="3995737" cy="6172200"/>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b="1" smtClean="0"/>
              <a:t>Valjean and Cosette in a convent</a:t>
            </a:r>
          </a:p>
        </p:txBody>
      </p:sp>
      <p:sp>
        <p:nvSpPr>
          <p:cNvPr id="17411" name="Content Placeholder 2"/>
          <p:cNvSpPr>
            <a:spLocks noGrp="1"/>
          </p:cNvSpPr>
          <p:nvPr>
            <p:ph idx="1"/>
          </p:nvPr>
        </p:nvSpPr>
        <p:spPr/>
        <p:txBody>
          <a:bodyPr/>
          <a:lstStyle/>
          <a:p>
            <a:pPr algn="just"/>
            <a:r>
              <a:rPr lang="en-US" smtClean="0"/>
              <a:t>Valjean and Cosette move to a run-down part of Paris. </a:t>
            </a:r>
          </a:p>
          <a:p>
            <a:pPr algn="just"/>
            <a:r>
              <a:rPr lang="en-US" smtClean="0"/>
              <a:t>Javert discovers their hideout, however, and they are forced to flee.</a:t>
            </a:r>
          </a:p>
          <a:p>
            <a:pPr algn="just"/>
            <a:r>
              <a:rPr lang="en-US" smtClean="0"/>
              <a:t>They find refuge in a convent, where Cosette attends school and Valjean works as a gardener.</a:t>
            </a:r>
          </a:p>
          <a:p>
            <a:endParaRPr lang="en-US" smtClean="0"/>
          </a:p>
        </p:txBody>
      </p:sp>
    </p:spTree>
  </p:cSld>
  <p:clrMapOvr>
    <a:masterClrMapping/>
  </p:clrMapOvr>
  <p:transition spd="slow">
    <p:cut thruBlk="1"/>
    <p:sndAc>
      <p:stSnd>
        <p:snd r:embed="rId2" name="breeze.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Marius Pontmercy</a:t>
            </a:r>
          </a:p>
        </p:txBody>
      </p:sp>
      <p:sp>
        <p:nvSpPr>
          <p:cNvPr id="3" name="Content Placeholder 2"/>
          <p:cNvSpPr>
            <a:spLocks noGrp="1"/>
          </p:cNvSpPr>
          <p:nvPr>
            <p:ph idx="1"/>
          </p:nvPr>
        </p:nvSpPr>
        <p:spPr>
          <a:xfrm>
            <a:off x="3505200" y="1600200"/>
            <a:ext cx="5181600" cy="4525963"/>
          </a:xfrm>
        </p:spPr>
        <p:txBody>
          <a:bodyPr rtlCol="0">
            <a:normAutofit fontScale="92500"/>
          </a:bodyPr>
          <a:lstStyle/>
          <a:p>
            <a:pPr algn="just" fontAlgn="auto">
              <a:spcAft>
                <a:spcPts val="0"/>
              </a:spcAft>
              <a:buFont typeface="Arial" pitchFamily="34" charset="0"/>
              <a:buChar char="•"/>
              <a:defRPr/>
            </a:pPr>
            <a:r>
              <a:rPr lang="en-US" dirty="0" smtClean="0"/>
              <a:t>Marius </a:t>
            </a:r>
            <a:r>
              <a:rPr lang="en-US" dirty="0" err="1" smtClean="0"/>
              <a:t>Pontmercy</a:t>
            </a:r>
            <a:r>
              <a:rPr lang="en-US" dirty="0" smtClean="0"/>
              <a:t> is a young law student who lives with his wealthy grandfather, </a:t>
            </a:r>
            <a:r>
              <a:rPr lang="en-US" b="1" dirty="0" smtClean="0"/>
              <a:t>M. </a:t>
            </a:r>
            <a:r>
              <a:rPr lang="en-US" b="1" dirty="0" err="1" smtClean="0"/>
              <a:t>Gillenormand</a:t>
            </a:r>
            <a:r>
              <a:rPr lang="en-US" b="1" dirty="0" smtClean="0"/>
              <a:t>.</a:t>
            </a:r>
          </a:p>
          <a:p>
            <a:pPr algn="just" fontAlgn="auto">
              <a:spcAft>
                <a:spcPts val="0"/>
              </a:spcAft>
              <a:buFont typeface="Arial" pitchFamily="34" charset="0"/>
              <a:buChar char="•"/>
              <a:defRPr/>
            </a:pPr>
            <a:r>
              <a:rPr lang="en-US" dirty="0" smtClean="0"/>
              <a:t>Because of political differences within the family, Marius has never met his father, Georges </a:t>
            </a:r>
            <a:r>
              <a:rPr lang="en-US" dirty="0" err="1" smtClean="0"/>
              <a:t>Pontmercy</a:t>
            </a:r>
            <a:r>
              <a:rPr lang="en-US" dirty="0" smtClean="0"/>
              <a:t>. </a:t>
            </a:r>
          </a:p>
          <a:p>
            <a:pPr fontAlgn="auto">
              <a:spcAft>
                <a:spcPts val="0"/>
              </a:spcAft>
              <a:buFont typeface="Arial" pitchFamily="34" charset="0"/>
              <a:buNone/>
              <a:defRPr/>
            </a:pPr>
            <a:endParaRPr lang="en-US" dirty="0"/>
          </a:p>
        </p:txBody>
      </p:sp>
      <p:pic>
        <p:nvPicPr>
          <p:cNvPr id="18436" name="Picture 5" descr="http://www.mtholyoke.edu/courses/rschwart/hist255-s01/boheme/marius(poorstudent).jpg"/>
          <p:cNvPicPr>
            <a:picLocks noChangeAspect="1" noChangeArrowheads="1"/>
          </p:cNvPicPr>
          <p:nvPr/>
        </p:nvPicPr>
        <p:blipFill>
          <a:blip r:embed="rId4" cstate="print"/>
          <a:srcRect/>
          <a:stretch>
            <a:fillRect/>
          </a:stretch>
        </p:blipFill>
        <p:spPr bwMode="auto">
          <a:xfrm>
            <a:off x="457200" y="1600200"/>
            <a:ext cx="2886075" cy="4705350"/>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b="1" smtClean="0"/>
              <a:t>Marius associates with radicals</a:t>
            </a:r>
          </a:p>
        </p:txBody>
      </p:sp>
      <p:sp>
        <p:nvSpPr>
          <p:cNvPr id="3" name="Content Placeholder 2"/>
          <p:cNvSpPr>
            <a:spLocks noGrp="1"/>
          </p:cNvSpPr>
          <p:nvPr>
            <p:ph idx="1"/>
          </p:nvPr>
        </p:nvSpPr>
        <p:spPr/>
        <p:txBody>
          <a:bodyPr rtlCol="0">
            <a:normAutofit lnSpcReduction="10000"/>
          </a:bodyPr>
          <a:lstStyle/>
          <a:p>
            <a:pPr algn="just" fontAlgn="auto">
              <a:spcAft>
                <a:spcPts val="0"/>
              </a:spcAft>
              <a:buFont typeface="Arial" pitchFamily="34" charset="0"/>
              <a:buChar char="•"/>
              <a:defRPr/>
            </a:pPr>
            <a:r>
              <a:rPr lang="en-US" dirty="0" smtClean="0"/>
              <a:t>After his father dies, however, Marius learns more about him and comes to admire his father’s democratic politics. </a:t>
            </a:r>
          </a:p>
          <a:p>
            <a:pPr algn="just" fontAlgn="auto">
              <a:spcAft>
                <a:spcPts val="0"/>
              </a:spcAft>
              <a:buFont typeface="Arial" pitchFamily="34" charset="0"/>
              <a:buChar char="•"/>
              <a:defRPr/>
            </a:pPr>
            <a:r>
              <a:rPr lang="en-US" dirty="0" smtClean="0"/>
              <a:t>Angry with his grandfather, Marius moves out of </a:t>
            </a:r>
            <a:r>
              <a:rPr lang="en-US" dirty="0" err="1" smtClean="0"/>
              <a:t>Gillenormand’s</a:t>
            </a:r>
            <a:r>
              <a:rPr lang="en-US" dirty="0" smtClean="0"/>
              <a:t> house and lives as a poor young law student.</a:t>
            </a:r>
          </a:p>
          <a:p>
            <a:pPr algn="just" fontAlgn="auto">
              <a:spcAft>
                <a:spcPts val="0"/>
              </a:spcAft>
              <a:buFont typeface="Arial" pitchFamily="34" charset="0"/>
              <a:buChar char="•"/>
              <a:defRPr/>
            </a:pPr>
            <a:r>
              <a:rPr lang="en-US" dirty="0" smtClean="0"/>
              <a:t> While in law school, Marius associates with a group of radical students, the Friends of the ABC, who are led by the charismatic </a:t>
            </a:r>
            <a:r>
              <a:rPr lang="en-US" dirty="0" err="1" smtClean="0"/>
              <a:t>Enjolras</a:t>
            </a:r>
            <a:r>
              <a:rPr lang="en-US" dirty="0" smtClean="0"/>
              <a:t>. </a:t>
            </a:r>
          </a:p>
          <a:p>
            <a:pPr fontAlgn="auto">
              <a:spcAft>
                <a:spcPts val="0"/>
              </a:spcAft>
              <a:buFont typeface="Arial" pitchFamily="34" charset="0"/>
              <a:buNone/>
              <a:defRPr/>
            </a:pPr>
            <a:endParaRPr lang="en-US" dirty="0"/>
          </a:p>
        </p:txBody>
      </p:sp>
    </p:spTree>
  </p:cSld>
  <p:clrMapOvr>
    <a:masterClrMapping/>
  </p:clrMapOvr>
  <p:transition spd="slow">
    <p:cut thruBlk="1"/>
    <p:sndAc>
      <p:stSnd>
        <p:snd r:embed="rId2" name="breeze.wav"/>
      </p:stSnd>
    </p:sndAc>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rtlCol="0">
            <a:normAutofit fontScale="90000"/>
          </a:bodyPr>
          <a:lstStyle/>
          <a:p>
            <a:pPr fontAlgn="auto">
              <a:spcAft>
                <a:spcPts val="0"/>
              </a:spcAft>
              <a:defRPr/>
            </a:pPr>
            <a:r>
              <a:rPr lang="en-US" dirty="0" smtClean="0"/>
              <a:t>Marius </a:t>
            </a:r>
            <a:r>
              <a:rPr lang="en-US" dirty="0" err="1" smtClean="0"/>
              <a:t>Pontmercy</a:t>
            </a:r>
            <a:r>
              <a:rPr lang="en-US" dirty="0" smtClean="0"/>
              <a:t> meets </a:t>
            </a:r>
            <a:r>
              <a:rPr lang="en-US" dirty="0" err="1" smtClean="0"/>
              <a:t>Cosette</a:t>
            </a:r>
            <a:endParaRPr lang="en-US" dirty="0"/>
          </a:p>
        </p:txBody>
      </p:sp>
      <p:sp>
        <p:nvSpPr>
          <p:cNvPr id="3" name="Content Placeholder 2"/>
          <p:cNvSpPr>
            <a:spLocks noGrp="1"/>
          </p:cNvSpPr>
          <p:nvPr>
            <p:ph idx="1"/>
          </p:nvPr>
        </p:nvSpPr>
        <p:spPr>
          <a:xfrm>
            <a:off x="457200" y="1600200"/>
            <a:ext cx="3657600" cy="4525963"/>
          </a:xfrm>
        </p:spPr>
        <p:txBody>
          <a:bodyPr rtlCol="0">
            <a:normAutofit fontScale="92500" lnSpcReduction="10000"/>
          </a:bodyPr>
          <a:lstStyle/>
          <a:p>
            <a:pPr fontAlgn="auto">
              <a:spcAft>
                <a:spcPts val="0"/>
              </a:spcAft>
              <a:buFont typeface="Arial" pitchFamily="34" charset="0"/>
              <a:buChar char="•"/>
              <a:defRPr/>
            </a:pPr>
            <a:r>
              <a:rPr lang="en-US" dirty="0" smtClean="0"/>
              <a:t>One day, Marius sees </a:t>
            </a:r>
            <a:r>
              <a:rPr lang="en-US" dirty="0" err="1" smtClean="0"/>
              <a:t>Cosette</a:t>
            </a:r>
            <a:r>
              <a:rPr lang="en-US" dirty="0" smtClean="0"/>
              <a:t> at a public park.</a:t>
            </a:r>
          </a:p>
          <a:p>
            <a:pPr fontAlgn="auto">
              <a:spcAft>
                <a:spcPts val="0"/>
              </a:spcAft>
              <a:buFont typeface="Arial" pitchFamily="34" charset="0"/>
              <a:buChar char="•"/>
              <a:defRPr/>
            </a:pPr>
            <a:r>
              <a:rPr lang="en-US" dirty="0" smtClean="0"/>
              <a:t> It is love at first sight,</a:t>
            </a:r>
          </a:p>
          <a:p>
            <a:pPr fontAlgn="auto">
              <a:spcAft>
                <a:spcPts val="0"/>
              </a:spcAft>
              <a:buFont typeface="Arial" pitchFamily="34" charset="0"/>
              <a:buChar char="•"/>
              <a:defRPr/>
            </a:pPr>
            <a:r>
              <a:rPr lang="en-US" dirty="0" smtClean="0"/>
              <a:t> but the protective </a:t>
            </a:r>
            <a:r>
              <a:rPr lang="en-US" dirty="0" err="1" smtClean="0"/>
              <a:t>Valjean</a:t>
            </a:r>
            <a:r>
              <a:rPr lang="en-US" dirty="0" smtClean="0"/>
              <a:t> does his utmost to prevent </a:t>
            </a:r>
            <a:r>
              <a:rPr lang="en-US" dirty="0" err="1" smtClean="0"/>
              <a:t>Cosette</a:t>
            </a:r>
            <a:r>
              <a:rPr lang="en-US" dirty="0" smtClean="0"/>
              <a:t> and Marius from ever meeting. </a:t>
            </a:r>
          </a:p>
          <a:p>
            <a:pPr fontAlgn="auto">
              <a:spcAft>
                <a:spcPts val="0"/>
              </a:spcAft>
              <a:buFont typeface="Arial" pitchFamily="34" charset="0"/>
              <a:buChar char="•"/>
              <a:defRPr/>
            </a:pPr>
            <a:endParaRPr lang="en-US" dirty="0"/>
          </a:p>
        </p:txBody>
      </p:sp>
      <p:pic>
        <p:nvPicPr>
          <p:cNvPr id="20484" name="Picture 2"/>
          <p:cNvPicPr>
            <a:picLocks noChangeAspect="1" noChangeArrowheads="1"/>
          </p:cNvPicPr>
          <p:nvPr/>
        </p:nvPicPr>
        <p:blipFill>
          <a:blip r:embed="rId4" cstate="print"/>
          <a:srcRect/>
          <a:stretch>
            <a:fillRect/>
          </a:stretch>
        </p:blipFill>
        <p:spPr bwMode="auto">
          <a:xfrm>
            <a:off x="4648200" y="990600"/>
            <a:ext cx="3810000" cy="5541963"/>
          </a:xfrm>
          <a:prstGeom prst="rect">
            <a:avLst/>
          </a:prstGeom>
          <a:noFill/>
          <a:ln w="9525">
            <a:noFill/>
            <a:miter lim="800000"/>
            <a:headEnd/>
            <a:tailEnd/>
          </a:ln>
        </p:spPr>
      </p:pic>
      <p:sp>
        <p:nvSpPr>
          <p:cNvPr id="6" name="Rounded Rectangle 5"/>
          <p:cNvSpPr/>
          <p:nvPr/>
        </p:nvSpPr>
        <p:spPr>
          <a:xfrm>
            <a:off x="4724400" y="1524000"/>
            <a:ext cx="3581400" cy="838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5105400" y="1447800"/>
            <a:ext cx="2819400" cy="92333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5400"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rPr>
              <a:t>Cosette</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endParaRPr>
          </a:p>
        </p:txBody>
      </p:sp>
    </p:spTree>
  </p:cSld>
  <p:clrMapOvr>
    <a:masterClrMapping/>
  </p:clrMapOvr>
  <p:transition spd="slow">
    <p:cut thruBlk="1"/>
    <p:sndAc>
      <p:stSnd>
        <p:snd r:embed="rId3" name="breez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381000"/>
            <a:ext cx="8229600" cy="1143000"/>
          </a:xfrm>
        </p:spPr>
        <p:txBody>
          <a:bodyPr/>
          <a:lstStyle/>
          <a:p>
            <a:pPr algn="just"/>
            <a:r>
              <a:rPr lang="en-US" i="1" smtClean="0"/>
              <a:t>Les Misérables</a:t>
            </a:r>
            <a:r>
              <a:rPr lang="en-US" smtClean="0"/>
              <a:t> contains the story of the ex-convict </a:t>
            </a:r>
            <a:r>
              <a:rPr lang="en-US" b="1" smtClean="0"/>
              <a:t>Jean Valjean.</a:t>
            </a:r>
            <a:endParaRPr lang="en-US" smtClean="0"/>
          </a:p>
        </p:txBody>
      </p:sp>
      <p:sp>
        <p:nvSpPr>
          <p:cNvPr id="3" name="Rectangle 2"/>
          <p:cNvSpPr>
            <a:spLocks noChangeArrowheads="1"/>
          </p:cNvSpPr>
          <p:nvPr/>
        </p:nvSpPr>
        <p:spPr bwMode="auto">
          <a:xfrm>
            <a:off x="457200" y="1752600"/>
            <a:ext cx="8458200" cy="1631950"/>
          </a:xfrm>
          <a:prstGeom prst="rect">
            <a:avLst/>
          </a:prstGeom>
          <a:noFill/>
          <a:ln w="9525">
            <a:noFill/>
            <a:miter lim="800000"/>
            <a:headEnd/>
            <a:tailEnd/>
          </a:ln>
        </p:spPr>
        <p:txBody>
          <a:bodyPr>
            <a:spAutoFit/>
          </a:bodyPr>
          <a:lstStyle/>
          <a:p>
            <a:pPr algn="just">
              <a:buFont typeface="Arial" charset="0"/>
              <a:buChar char="•"/>
            </a:pPr>
            <a:r>
              <a:rPr lang="en-US" sz="3200" b="1">
                <a:latin typeface="Calibri" pitchFamily="34" charset="0"/>
              </a:rPr>
              <a:t> Jean Valjean - </a:t>
            </a:r>
            <a:r>
              <a:rPr lang="en-US" sz="3200">
                <a:latin typeface="Calibri" pitchFamily="34" charset="0"/>
              </a:rPr>
              <a:t>prisoner number, </a:t>
            </a:r>
            <a:r>
              <a:rPr lang="en-US" sz="3200">
                <a:latin typeface="Calibri" pitchFamily="34" charset="0"/>
                <a:hlinkClick r:id="rId4" tooltip="24601"/>
              </a:rPr>
              <a:t>24601</a:t>
            </a:r>
            <a:r>
              <a:rPr lang="en-US" sz="3200">
                <a:latin typeface="Calibri" pitchFamily="34" charset="0"/>
              </a:rPr>
              <a:t>, who becomes a force for good in the world, </a:t>
            </a:r>
            <a:r>
              <a:rPr lang="en-US" sz="3600">
                <a:latin typeface="Calibri" pitchFamily="34" charset="0"/>
              </a:rPr>
              <a:t>but</a:t>
            </a:r>
            <a:r>
              <a:rPr lang="en-US" sz="3200">
                <a:latin typeface="Calibri" pitchFamily="34" charset="0"/>
              </a:rPr>
              <a:t> cannot escape his past.</a:t>
            </a:r>
          </a:p>
        </p:txBody>
      </p:sp>
      <p:sp>
        <p:nvSpPr>
          <p:cNvPr id="4" name="Rectangle 3"/>
          <p:cNvSpPr>
            <a:spLocks noChangeArrowheads="1"/>
          </p:cNvSpPr>
          <p:nvPr/>
        </p:nvSpPr>
        <p:spPr bwMode="auto">
          <a:xfrm>
            <a:off x="533400" y="3505200"/>
            <a:ext cx="8382000" cy="1077913"/>
          </a:xfrm>
          <a:prstGeom prst="rect">
            <a:avLst/>
          </a:prstGeom>
          <a:noFill/>
          <a:ln w="9525">
            <a:noFill/>
            <a:miter lim="800000"/>
            <a:headEnd/>
            <a:tailEnd/>
          </a:ln>
        </p:spPr>
        <p:txBody>
          <a:bodyPr>
            <a:spAutoFit/>
          </a:bodyPr>
          <a:lstStyle/>
          <a:p>
            <a:pPr algn="just">
              <a:buFont typeface="Arial" charset="0"/>
              <a:buChar char="•"/>
            </a:pPr>
            <a:r>
              <a:rPr lang="en-US" sz="3200">
                <a:latin typeface="Calibri" pitchFamily="34" charset="0"/>
              </a:rPr>
              <a:t> The novel has five parts, each part divided into books, and each book divided into chapters. </a:t>
            </a:r>
          </a:p>
        </p:txBody>
      </p:sp>
      <p:sp>
        <p:nvSpPr>
          <p:cNvPr id="6" name="Rectangle 5"/>
          <p:cNvSpPr>
            <a:spLocks noChangeArrowheads="1"/>
          </p:cNvSpPr>
          <p:nvPr/>
        </p:nvSpPr>
        <p:spPr bwMode="auto">
          <a:xfrm>
            <a:off x="533400" y="5105400"/>
            <a:ext cx="8305800" cy="1077913"/>
          </a:xfrm>
          <a:prstGeom prst="rect">
            <a:avLst/>
          </a:prstGeom>
          <a:noFill/>
          <a:ln w="9525">
            <a:noFill/>
            <a:miter lim="800000"/>
            <a:headEnd/>
            <a:tailEnd/>
          </a:ln>
        </p:spPr>
        <p:txBody>
          <a:bodyPr>
            <a:spAutoFit/>
          </a:bodyPr>
          <a:lstStyle/>
          <a:p>
            <a:pPr algn="just">
              <a:buFont typeface="Arial" charset="0"/>
              <a:buChar char="•"/>
            </a:pPr>
            <a:r>
              <a:rPr lang="en-US" sz="3200">
                <a:latin typeface="Calibri" pitchFamily="34" charset="0"/>
              </a:rPr>
              <a:t>Each chapter is relatively short; usually no longer than a few pages. </a:t>
            </a:r>
          </a:p>
        </p:txBody>
      </p:sp>
    </p:spTree>
  </p:cSld>
  <p:clrMapOvr>
    <a:masterClrMapping/>
  </p:clrMapOvr>
  <p:transition spd="slow">
    <p:cut thruBlk="1"/>
    <p:sndAc>
      <p:stSnd>
        <p:snd r:embed="rId3" name="breez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additive="base">
                                        <p:cTn id="2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3" grpId="0" build="p"/>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609600"/>
          </a:xfrm>
        </p:spPr>
        <p:txBody>
          <a:bodyPr rtlCol="0">
            <a:normAutofit fontScale="90000"/>
          </a:bodyPr>
          <a:lstStyle/>
          <a:p>
            <a:pPr fontAlgn="auto">
              <a:spcAft>
                <a:spcPts val="0"/>
              </a:spcAft>
              <a:defRPr/>
            </a:pPr>
            <a:r>
              <a:rPr lang="en-US" b="1" dirty="0" err="1" smtClean="0"/>
              <a:t>Jondrettes</a:t>
            </a:r>
            <a:r>
              <a:rPr lang="en-US" b="1" dirty="0" smtClean="0"/>
              <a:t> as </a:t>
            </a:r>
            <a:r>
              <a:rPr lang="en-US" b="1" dirty="0" err="1" smtClean="0"/>
              <a:t>Thénardier</a:t>
            </a:r>
            <a:endParaRPr lang="en-US" b="1" dirty="0"/>
          </a:p>
        </p:txBody>
      </p:sp>
      <p:sp>
        <p:nvSpPr>
          <p:cNvPr id="3" name="Content Placeholder 2"/>
          <p:cNvSpPr>
            <a:spLocks noGrp="1"/>
          </p:cNvSpPr>
          <p:nvPr>
            <p:ph idx="1"/>
          </p:nvPr>
        </p:nvSpPr>
        <p:spPr>
          <a:xfrm>
            <a:off x="228600" y="762000"/>
            <a:ext cx="8686800" cy="5867400"/>
          </a:xfrm>
        </p:spPr>
        <p:txBody>
          <a:bodyPr rtlCol="0">
            <a:normAutofit fontScale="92500" lnSpcReduction="10000"/>
          </a:bodyPr>
          <a:lstStyle/>
          <a:p>
            <a:pPr algn="just" fontAlgn="auto">
              <a:spcAft>
                <a:spcPts val="0"/>
              </a:spcAft>
              <a:buFont typeface="Arial" pitchFamily="34" charset="0"/>
              <a:buChar char="•"/>
              <a:defRPr/>
            </a:pPr>
            <a:r>
              <a:rPr lang="en-US" dirty="0" smtClean="0"/>
              <a:t>Their paths cross once again, however, when </a:t>
            </a:r>
            <a:r>
              <a:rPr lang="en-US" dirty="0" err="1" smtClean="0"/>
              <a:t>Valjean</a:t>
            </a:r>
            <a:r>
              <a:rPr lang="en-US" dirty="0" smtClean="0"/>
              <a:t> makes a charitable visit to Marius’ poor neighbors, the </a:t>
            </a:r>
            <a:r>
              <a:rPr lang="en-US" dirty="0" err="1" smtClean="0"/>
              <a:t>Jondrettes</a:t>
            </a:r>
            <a:r>
              <a:rPr lang="en-US" dirty="0" smtClean="0"/>
              <a:t>. </a:t>
            </a:r>
          </a:p>
          <a:p>
            <a:pPr algn="just" fontAlgn="auto">
              <a:spcAft>
                <a:spcPts val="0"/>
              </a:spcAft>
              <a:buFont typeface="Arial" pitchFamily="34" charset="0"/>
              <a:buChar char="•"/>
              <a:defRPr/>
            </a:pPr>
            <a:r>
              <a:rPr lang="en-US" dirty="0" smtClean="0"/>
              <a:t>The </a:t>
            </a:r>
            <a:r>
              <a:rPr lang="en-US" dirty="0" err="1" smtClean="0"/>
              <a:t>Jondrettes</a:t>
            </a:r>
            <a:r>
              <a:rPr lang="en-US" dirty="0" smtClean="0"/>
              <a:t> are in fact the </a:t>
            </a:r>
            <a:r>
              <a:rPr lang="en-US" dirty="0" err="1" smtClean="0"/>
              <a:t>Thénardiers</a:t>
            </a:r>
            <a:r>
              <a:rPr lang="en-US" dirty="0" smtClean="0"/>
              <a:t>, who have lost their inn and moved to Paris under an assumed name. </a:t>
            </a:r>
          </a:p>
          <a:p>
            <a:pPr algn="just" fontAlgn="auto">
              <a:spcAft>
                <a:spcPts val="0"/>
              </a:spcAft>
              <a:buFont typeface="Arial" pitchFamily="34" charset="0"/>
              <a:buChar char="•"/>
              <a:defRPr/>
            </a:pPr>
            <a:r>
              <a:rPr lang="en-US" dirty="0" smtClean="0"/>
              <a:t>After </a:t>
            </a:r>
            <a:r>
              <a:rPr lang="en-US" dirty="0" err="1" smtClean="0"/>
              <a:t>Valjean</a:t>
            </a:r>
            <a:r>
              <a:rPr lang="en-US" dirty="0" smtClean="0"/>
              <a:t> leaves, </a:t>
            </a:r>
            <a:r>
              <a:rPr lang="en-US" dirty="0" err="1" smtClean="0"/>
              <a:t>Thénardier</a:t>
            </a:r>
            <a:r>
              <a:rPr lang="en-US" dirty="0" smtClean="0"/>
              <a:t> announces a plan to rob </a:t>
            </a:r>
            <a:r>
              <a:rPr lang="en-US" dirty="0" err="1" smtClean="0"/>
              <a:t>Valjean</a:t>
            </a:r>
            <a:r>
              <a:rPr lang="en-US" dirty="0" smtClean="0"/>
              <a:t> when he returns. Alarmed, Marius alerts the local police inspector, who turns out to be </a:t>
            </a:r>
            <a:r>
              <a:rPr lang="en-US" dirty="0" err="1" smtClean="0"/>
              <a:t>Javert</a:t>
            </a:r>
            <a:r>
              <a:rPr lang="en-US" dirty="0" smtClean="0"/>
              <a:t>. </a:t>
            </a:r>
          </a:p>
          <a:p>
            <a:pPr algn="just" fontAlgn="auto">
              <a:spcAft>
                <a:spcPts val="0"/>
              </a:spcAft>
              <a:buFont typeface="Arial" pitchFamily="34" charset="0"/>
              <a:buChar char="•"/>
              <a:defRPr/>
            </a:pPr>
            <a:r>
              <a:rPr lang="en-US" dirty="0" smtClean="0"/>
              <a:t>The ambush is foiled and the </a:t>
            </a:r>
            <a:r>
              <a:rPr lang="en-US" dirty="0" err="1" smtClean="0"/>
              <a:t>Thénardiers</a:t>
            </a:r>
            <a:r>
              <a:rPr lang="en-US" dirty="0" smtClean="0"/>
              <a:t> are arrested, but </a:t>
            </a:r>
            <a:r>
              <a:rPr lang="en-US" dirty="0" err="1" smtClean="0"/>
              <a:t>Valjean</a:t>
            </a:r>
            <a:r>
              <a:rPr lang="en-US" dirty="0" smtClean="0"/>
              <a:t> escapes before </a:t>
            </a:r>
            <a:r>
              <a:rPr lang="en-US" dirty="0" err="1" smtClean="0"/>
              <a:t>Javert</a:t>
            </a:r>
            <a:r>
              <a:rPr lang="en-US" dirty="0" smtClean="0"/>
              <a:t> can identify him.</a:t>
            </a:r>
          </a:p>
          <a:p>
            <a:pPr algn="just" fontAlgn="auto">
              <a:spcAft>
                <a:spcPts val="0"/>
              </a:spcAft>
              <a:buFont typeface="Arial" pitchFamily="34" charset="0"/>
              <a:buChar char="•"/>
              <a:defRPr/>
            </a:pPr>
            <a:endParaRPr lang="en-US" dirty="0" smtClean="0"/>
          </a:p>
          <a:p>
            <a:pPr fontAlgn="auto">
              <a:spcAft>
                <a:spcPts val="0"/>
              </a:spcAft>
              <a:buFont typeface="Arial" pitchFamily="34" charset="0"/>
              <a:buNone/>
              <a:defRPr/>
            </a:pPr>
            <a:endParaRPr lang="en-US" dirty="0"/>
          </a:p>
        </p:txBody>
      </p:sp>
    </p:spTree>
  </p:cSld>
  <p:clrMapOvr>
    <a:masterClrMapping/>
  </p:clrMapOvr>
  <p:transition spd="slow">
    <p:cut thruBlk="1"/>
    <p:sndAc>
      <p:stSnd>
        <p:snd r:embed="rId3" name="breeze.wav"/>
      </p:stSnd>
    </p:sndAc>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rtlCol="0">
            <a:normAutofit fontScale="90000"/>
          </a:bodyPr>
          <a:lstStyle/>
          <a:p>
            <a:pPr fontAlgn="auto">
              <a:spcAft>
                <a:spcPts val="0"/>
              </a:spcAft>
              <a:defRPr/>
            </a:pPr>
            <a:r>
              <a:rPr lang="en-US" b="1" dirty="0" smtClean="0"/>
              <a:t>Marius  &amp; </a:t>
            </a:r>
            <a:r>
              <a:rPr lang="en-US" b="1" dirty="0" err="1" smtClean="0"/>
              <a:t>Cosette</a:t>
            </a:r>
            <a:r>
              <a:rPr lang="en-US" b="1" dirty="0" smtClean="0"/>
              <a:t> in love</a:t>
            </a:r>
            <a:endParaRPr lang="en-US" b="1" dirty="0"/>
          </a:p>
        </p:txBody>
      </p:sp>
      <p:sp>
        <p:nvSpPr>
          <p:cNvPr id="3" name="Content Placeholder 2"/>
          <p:cNvSpPr>
            <a:spLocks noGrp="1"/>
          </p:cNvSpPr>
          <p:nvPr>
            <p:ph idx="1"/>
          </p:nvPr>
        </p:nvSpPr>
        <p:spPr>
          <a:xfrm>
            <a:off x="457200" y="914400"/>
            <a:ext cx="8229600" cy="5562600"/>
          </a:xfrm>
        </p:spPr>
        <p:txBody>
          <a:bodyPr rtlCol="0">
            <a:normAutofit fontScale="92500"/>
          </a:bodyPr>
          <a:lstStyle/>
          <a:p>
            <a:pPr algn="just" fontAlgn="auto">
              <a:spcAft>
                <a:spcPts val="0"/>
              </a:spcAft>
              <a:buFont typeface="Arial" pitchFamily="34" charset="0"/>
              <a:buChar char="•"/>
              <a:defRPr/>
            </a:pPr>
            <a:r>
              <a:rPr lang="en-US" dirty="0" err="1" smtClean="0"/>
              <a:t>Thénardier’s</a:t>
            </a:r>
            <a:r>
              <a:rPr lang="en-US" dirty="0" smtClean="0"/>
              <a:t> daughter </a:t>
            </a:r>
            <a:r>
              <a:rPr lang="en-US" dirty="0" err="1" smtClean="0"/>
              <a:t>Eponine</a:t>
            </a:r>
            <a:r>
              <a:rPr lang="en-US" dirty="0" smtClean="0"/>
              <a:t>, who is in love with Marius, helps Marius discover </a:t>
            </a:r>
            <a:r>
              <a:rPr lang="en-US" dirty="0" err="1" smtClean="0"/>
              <a:t>Cosette’s</a:t>
            </a:r>
            <a:r>
              <a:rPr lang="en-US" dirty="0" smtClean="0"/>
              <a:t> whereabouts. </a:t>
            </a:r>
          </a:p>
          <a:p>
            <a:pPr algn="just" fontAlgn="auto">
              <a:spcAft>
                <a:spcPts val="0"/>
              </a:spcAft>
              <a:buFont typeface="Arial" pitchFamily="34" charset="0"/>
              <a:buChar char="•"/>
              <a:defRPr/>
            </a:pPr>
            <a:r>
              <a:rPr lang="en-US" dirty="0" smtClean="0"/>
              <a:t>Marius is finally able to make contact with </a:t>
            </a:r>
            <a:r>
              <a:rPr lang="en-US" dirty="0" err="1" smtClean="0"/>
              <a:t>Cosette</a:t>
            </a:r>
            <a:r>
              <a:rPr lang="en-US" dirty="0" smtClean="0"/>
              <a:t>, and the two declare their love for each other. </a:t>
            </a:r>
          </a:p>
          <a:p>
            <a:pPr algn="just" fontAlgn="auto">
              <a:spcAft>
                <a:spcPts val="0"/>
              </a:spcAft>
              <a:buFont typeface="Arial" pitchFamily="34" charset="0"/>
              <a:buChar char="•"/>
              <a:defRPr/>
            </a:pPr>
            <a:r>
              <a:rPr lang="en-US" dirty="0" err="1" smtClean="0"/>
              <a:t>Valjean</a:t>
            </a:r>
            <a:r>
              <a:rPr lang="en-US" dirty="0" smtClean="0"/>
              <a:t>, however, soon shatters their happiness. </a:t>
            </a:r>
          </a:p>
          <a:p>
            <a:pPr algn="just" fontAlgn="auto">
              <a:spcAft>
                <a:spcPts val="0"/>
              </a:spcAft>
              <a:buFont typeface="Arial" pitchFamily="34" charset="0"/>
              <a:buChar char="•"/>
              <a:defRPr/>
            </a:pPr>
            <a:r>
              <a:rPr lang="en-US" dirty="0" smtClean="0"/>
              <a:t>Worried that he will lose </a:t>
            </a:r>
            <a:r>
              <a:rPr lang="en-US" dirty="0" err="1" smtClean="0"/>
              <a:t>Cosette</a:t>
            </a:r>
            <a:r>
              <a:rPr lang="en-US" dirty="0" smtClean="0"/>
              <a:t> and unnerved by political unrest in the city, </a:t>
            </a:r>
            <a:r>
              <a:rPr lang="en-US" dirty="0" err="1" smtClean="0"/>
              <a:t>Valjean</a:t>
            </a:r>
            <a:r>
              <a:rPr lang="en-US" dirty="0" smtClean="0"/>
              <a:t> announces that he and </a:t>
            </a:r>
            <a:r>
              <a:rPr lang="en-US" dirty="0" err="1" smtClean="0"/>
              <a:t>Cosette</a:t>
            </a:r>
            <a:r>
              <a:rPr lang="en-US" dirty="0" smtClean="0"/>
              <a:t> are moving to England. </a:t>
            </a:r>
          </a:p>
          <a:p>
            <a:pPr fontAlgn="auto">
              <a:spcAft>
                <a:spcPts val="0"/>
              </a:spcAft>
              <a:buFont typeface="Arial" pitchFamily="34" charset="0"/>
              <a:buNone/>
              <a:defRPr/>
            </a:pPr>
            <a:endParaRPr lang="en-US" dirty="0"/>
          </a:p>
        </p:txBody>
      </p:sp>
    </p:spTree>
  </p:cSld>
  <p:clrMapOvr>
    <a:masterClrMapping/>
  </p:clrMapOvr>
  <p:transition spd="slow">
    <p:cut thruBlk="1"/>
    <p:sndAc>
      <p:stSnd>
        <p:snd r:embed="rId3" name="breeze.wav"/>
      </p:stSnd>
    </p:sndAc>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rtlCol="0">
            <a:normAutofit fontScale="90000"/>
          </a:bodyPr>
          <a:lstStyle/>
          <a:p>
            <a:pPr fontAlgn="auto">
              <a:spcAft>
                <a:spcPts val="0"/>
              </a:spcAft>
              <a:defRPr/>
            </a:pPr>
            <a:r>
              <a:rPr lang="en-US" b="1" dirty="0" smtClean="0"/>
              <a:t>Marius Brokenhearted</a:t>
            </a:r>
            <a:endParaRPr lang="en-US" b="1" dirty="0"/>
          </a:p>
        </p:txBody>
      </p:sp>
      <p:sp>
        <p:nvSpPr>
          <p:cNvPr id="23555" name="Content Placeholder 2"/>
          <p:cNvSpPr>
            <a:spLocks noGrp="1"/>
          </p:cNvSpPr>
          <p:nvPr>
            <p:ph idx="1"/>
          </p:nvPr>
        </p:nvSpPr>
        <p:spPr>
          <a:xfrm>
            <a:off x="457200" y="1219200"/>
            <a:ext cx="8229600" cy="5334000"/>
          </a:xfrm>
        </p:spPr>
        <p:txBody>
          <a:bodyPr/>
          <a:lstStyle/>
          <a:p>
            <a:pPr algn="just"/>
            <a:r>
              <a:rPr lang="en-US" smtClean="0"/>
              <a:t>In desperation, Marius runs to his grandfather, M. Gillenormand, to ask for M. Gillenormand’s permission to marry Cosette. </a:t>
            </a:r>
          </a:p>
          <a:p>
            <a:pPr algn="just"/>
            <a:r>
              <a:rPr lang="en-US" smtClean="0"/>
              <a:t>Their meeting ends in a bitter argument. When Marius returns to Cosette, she and Valjean have disappeared. </a:t>
            </a:r>
          </a:p>
          <a:p>
            <a:pPr algn="just"/>
            <a:r>
              <a:rPr lang="en-US" smtClean="0"/>
              <a:t>Heartbroken, Marius decides to join his radical student friends, who have started a political uprising. Armed with two pistols, Marius heads for the barricades.</a:t>
            </a:r>
          </a:p>
          <a:p>
            <a:pPr>
              <a:buFont typeface="Arial" charset="0"/>
              <a:buNone/>
            </a:pPr>
            <a:endParaRPr lang="en-US" smtClean="0"/>
          </a:p>
        </p:txBody>
      </p:sp>
    </p:spTree>
  </p:cSld>
  <p:clrMapOvr>
    <a:masterClrMapping/>
  </p:clrMapOvr>
  <p:transition spd="slow">
    <p:cut thruBlk="1"/>
    <p:sndAc>
      <p:stSnd>
        <p:snd r:embed="rId2" name="breeze.wav"/>
      </p:stSnd>
    </p:sndAc>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152400"/>
            <a:ext cx="8229600" cy="1143000"/>
          </a:xfrm>
        </p:spPr>
        <p:txBody>
          <a:bodyPr/>
          <a:lstStyle/>
          <a:p>
            <a:r>
              <a:rPr lang="en-US" b="1" smtClean="0"/>
              <a:t>Enjolras ties Javert up.</a:t>
            </a:r>
          </a:p>
        </p:txBody>
      </p:sp>
      <p:sp>
        <p:nvSpPr>
          <p:cNvPr id="24579" name="Content Placeholder 2"/>
          <p:cNvSpPr>
            <a:spLocks noGrp="1"/>
          </p:cNvSpPr>
          <p:nvPr>
            <p:ph idx="1"/>
          </p:nvPr>
        </p:nvSpPr>
        <p:spPr>
          <a:xfrm>
            <a:off x="304800" y="1066800"/>
            <a:ext cx="8610600" cy="5486400"/>
          </a:xfrm>
        </p:spPr>
        <p:txBody>
          <a:bodyPr/>
          <a:lstStyle/>
          <a:p>
            <a:pPr algn="just"/>
            <a:r>
              <a:rPr lang="en-US" smtClean="0"/>
              <a:t>The uprising seems doomed, but Marius and his fellow students nonetheless stand their ground and vow to fight for freedom and democracy. </a:t>
            </a:r>
          </a:p>
          <a:p>
            <a:pPr algn="just"/>
            <a:r>
              <a:rPr lang="en-US" smtClean="0"/>
              <a:t>The students discover Javert among their ranks, and, realizing that he is a spy, Enjolras ties him up. </a:t>
            </a:r>
          </a:p>
          <a:p>
            <a:pPr algn="just"/>
            <a:r>
              <a:rPr lang="en-US" smtClean="0"/>
              <a:t>As the army launches its first attack against the students, Eponine throws herself in front of a rifle to save Marius’s life. </a:t>
            </a:r>
          </a:p>
          <a:p>
            <a:pPr algn="just"/>
            <a:r>
              <a:rPr lang="en-US" smtClean="0"/>
              <a:t>She dies</a:t>
            </a:r>
          </a:p>
          <a:p>
            <a:pPr algn="just">
              <a:buFont typeface="Arial" charset="0"/>
              <a:buNone/>
            </a:pPr>
            <a:endParaRPr lang="en-US" smtClean="0"/>
          </a:p>
        </p:txBody>
      </p:sp>
    </p:spTree>
  </p:cSld>
  <p:clrMapOvr>
    <a:masterClrMapping/>
  </p:clrMapOvr>
  <p:transition spd="slow">
    <p:cut thruBlk="1"/>
    <p:sndAc>
      <p:stSnd>
        <p:snd r:embed="rId3" name="breeze.wav"/>
      </p:stSnd>
    </p:sndAc>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smtClean="0"/>
              <a:t>Valjean sets Javert free</a:t>
            </a:r>
            <a:endParaRPr lang="en-US" smtClean="0"/>
          </a:p>
        </p:txBody>
      </p:sp>
      <p:sp>
        <p:nvSpPr>
          <p:cNvPr id="3" name="Content Placeholder 2"/>
          <p:cNvSpPr>
            <a:spLocks noGrp="1"/>
          </p:cNvSpPr>
          <p:nvPr>
            <p:ph idx="1"/>
          </p:nvPr>
        </p:nvSpPr>
        <p:spPr>
          <a:xfrm>
            <a:off x="457200" y="1600200"/>
            <a:ext cx="8229600" cy="5029200"/>
          </a:xfrm>
        </p:spPr>
        <p:txBody>
          <a:bodyPr rtlCol="0">
            <a:normAutofit fontScale="92500"/>
          </a:bodyPr>
          <a:lstStyle/>
          <a:p>
            <a:pPr algn="just" fontAlgn="auto">
              <a:spcAft>
                <a:spcPts val="0"/>
              </a:spcAft>
              <a:buFont typeface="Arial" pitchFamily="34" charset="0"/>
              <a:buChar char="•"/>
              <a:defRPr/>
            </a:pPr>
            <a:r>
              <a:rPr lang="en-US" dirty="0" smtClean="0"/>
              <a:t>As </a:t>
            </a:r>
            <a:r>
              <a:rPr lang="en-US" dirty="0" err="1" smtClean="0"/>
              <a:t>Eponine</a:t>
            </a:r>
            <a:r>
              <a:rPr lang="en-US" dirty="0" smtClean="0"/>
              <a:t> dies in Marius’s arms, she hands him a letter from </a:t>
            </a:r>
            <a:r>
              <a:rPr lang="en-US" dirty="0" err="1" smtClean="0"/>
              <a:t>Cosette</a:t>
            </a:r>
            <a:r>
              <a:rPr lang="en-US" dirty="0" smtClean="0"/>
              <a:t>. </a:t>
            </a:r>
          </a:p>
          <a:p>
            <a:pPr algn="just" fontAlgn="auto">
              <a:spcAft>
                <a:spcPts val="0"/>
              </a:spcAft>
              <a:buFont typeface="Arial" pitchFamily="34" charset="0"/>
              <a:buChar char="•"/>
              <a:defRPr/>
            </a:pPr>
            <a:r>
              <a:rPr lang="en-US" dirty="0" smtClean="0"/>
              <a:t>Marius quickly scribbles a reply and orders a boy, </a:t>
            </a:r>
            <a:r>
              <a:rPr lang="en-US" dirty="0" err="1" smtClean="0"/>
              <a:t>Gavroche</a:t>
            </a:r>
            <a:r>
              <a:rPr lang="en-US" dirty="0" smtClean="0"/>
              <a:t>, to deliver it to </a:t>
            </a:r>
            <a:r>
              <a:rPr lang="en-US" dirty="0" err="1" smtClean="0"/>
              <a:t>Cosette</a:t>
            </a:r>
            <a:r>
              <a:rPr lang="en-US" dirty="0" smtClean="0"/>
              <a:t>.</a:t>
            </a:r>
          </a:p>
          <a:p>
            <a:pPr algn="just" fontAlgn="auto">
              <a:spcAft>
                <a:spcPts val="0"/>
              </a:spcAft>
              <a:buFont typeface="Arial" pitchFamily="34" charset="0"/>
              <a:buChar char="•"/>
              <a:defRPr/>
            </a:pPr>
            <a:r>
              <a:rPr lang="en-US" dirty="0" err="1" smtClean="0"/>
              <a:t>Valjean</a:t>
            </a:r>
            <a:r>
              <a:rPr lang="en-US" dirty="0" smtClean="0"/>
              <a:t> manages to intercept the note and sets out to save the life of the man his daughter loves.</a:t>
            </a:r>
          </a:p>
          <a:p>
            <a:pPr algn="just" fontAlgn="auto">
              <a:spcAft>
                <a:spcPts val="0"/>
              </a:spcAft>
              <a:buFont typeface="Arial" pitchFamily="34" charset="0"/>
              <a:buChar char="•"/>
              <a:defRPr/>
            </a:pPr>
            <a:r>
              <a:rPr lang="en-US" dirty="0" err="1" smtClean="0"/>
              <a:t>Valjean</a:t>
            </a:r>
            <a:r>
              <a:rPr lang="en-US" dirty="0" smtClean="0"/>
              <a:t> arrives at the barricade and volunteers to execute </a:t>
            </a:r>
            <a:r>
              <a:rPr lang="en-US" dirty="0" err="1" smtClean="0"/>
              <a:t>Javert</a:t>
            </a:r>
            <a:r>
              <a:rPr lang="en-US" dirty="0" smtClean="0"/>
              <a:t>. </a:t>
            </a:r>
          </a:p>
          <a:p>
            <a:pPr algn="just" fontAlgn="auto">
              <a:spcAft>
                <a:spcPts val="0"/>
              </a:spcAft>
              <a:buFont typeface="Arial" pitchFamily="34" charset="0"/>
              <a:buChar char="•"/>
              <a:defRPr/>
            </a:pPr>
            <a:r>
              <a:rPr lang="en-US" dirty="0" smtClean="0"/>
              <a:t>When alone with </a:t>
            </a:r>
            <a:r>
              <a:rPr lang="en-US" dirty="0" err="1" smtClean="0"/>
              <a:t>Javert</a:t>
            </a:r>
            <a:r>
              <a:rPr lang="en-US" dirty="0" smtClean="0"/>
              <a:t>, however, </a:t>
            </a:r>
            <a:r>
              <a:rPr lang="en-US" dirty="0" err="1" smtClean="0"/>
              <a:t>Valjean</a:t>
            </a:r>
            <a:r>
              <a:rPr lang="en-US" dirty="0" smtClean="0"/>
              <a:t> instead secretly lets him go free. </a:t>
            </a:r>
          </a:p>
          <a:p>
            <a:pPr fontAlgn="auto">
              <a:spcAft>
                <a:spcPts val="0"/>
              </a:spcAft>
              <a:buFont typeface="Arial" pitchFamily="34" charset="0"/>
              <a:buNone/>
              <a:defRPr/>
            </a:pPr>
            <a:endParaRPr lang="en-US" dirty="0"/>
          </a:p>
        </p:txBody>
      </p:sp>
    </p:spTree>
  </p:cSld>
  <p:clrMapOvr>
    <a:masterClrMapping/>
  </p:clrMapOvr>
  <p:transition spd="slow">
    <p:cut thruBlk="1"/>
    <p:sndAc>
      <p:stSnd>
        <p:snd r:embed="rId2" name="breeze.wav"/>
      </p:stSnd>
    </p:sndAc>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228600"/>
            <a:ext cx="3657600" cy="1066800"/>
          </a:xfrm>
        </p:spPr>
        <p:txBody>
          <a:bodyPr rtlCol="0">
            <a:normAutofit fontScale="90000"/>
          </a:bodyPr>
          <a:lstStyle/>
          <a:p>
            <a:pPr fontAlgn="auto">
              <a:spcAft>
                <a:spcPts val="0"/>
              </a:spcAft>
              <a:defRPr/>
            </a:pPr>
            <a:r>
              <a:rPr lang="en-US" b="1" dirty="0" err="1" smtClean="0"/>
              <a:t>Valjean</a:t>
            </a:r>
            <a:r>
              <a:rPr lang="en-US" b="1" dirty="0" smtClean="0"/>
              <a:t> saves Marius</a:t>
            </a:r>
            <a:endParaRPr lang="en-US" b="1" dirty="0"/>
          </a:p>
        </p:txBody>
      </p:sp>
      <p:sp>
        <p:nvSpPr>
          <p:cNvPr id="26627" name="Content Placeholder 2"/>
          <p:cNvSpPr>
            <a:spLocks noGrp="1"/>
          </p:cNvSpPr>
          <p:nvPr>
            <p:ph idx="1"/>
          </p:nvPr>
        </p:nvSpPr>
        <p:spPr>
          <a:xfrm>
            <a:off x="228600" y="304800"/>
            <a:ext cx="4724400" cy="6248400"/>
          </a:xfrm>
        </p:spPr>
        <p:txBody>
          <a:bodyPr/>
          <a:lstStyle/>
          <a:p>
            <a:pPr algn="just"/>
            <a:r>
              <a:rPr lang="en-US" smtClean="0"/>
              <a:t>As the army storms the barricade, Valjean grabs the wounded Marius and flees through the sewers. </a:t>
            </a:r>
          </a:p>
          <a:p>
            <a:pPr algn="just"/>
            <a:r>
              <a:rPr lang="en-US" smtClean="0"/>
              <a:t>When Valjean emerges hours later, Javert immediately arrests him. </a:t>
            </a:r>
          </a:p>
          <a:p>
            <a:pPr algn="just"/>
            <a:r>
              <a:rPr lang="en-US" smtClean="0"/>
              <a:t>Valjean pleads with Javert to let him take the dying Marius to Marius’s grandfather. </a:t>
            </a:r>
          </a:p>
          <a:p>
            <a:pPr algn="just"/>
            <a:r>
              <a:rPr lang="en-US" smtClean="0"/>
              <a:t>Javert agrees. </a:t>
            </a:r>
          </a:p>
          <a:p>
            <a:pPr algn="just">
              <a:buFont typeface="Arial" charset="0"/>
              <a:buNone/>
            </a:pPr>
            <a:endParaRPr lang="en-US" smtClean="0"/>
          </a:p>
        </p:txBody>
      </p:sp>
      <p:pic>
        <p:nvPicPr>
          <p:cNvPr id="26628" name="Picture 2" descr="Go to fullsize image">
            <a:hlinkClick r:id="rId4"/>
          </p:cNvPr>
          <p:cNvPicPr>
            <a:picLocks noChangeAspect="1" noChangeArrowheads="1"/>
          </p:cNvPicPr>
          <p:nvPr/>
        </p:nvPicPr>
        <p:blipFill>
          <a:blip r:embed="rId5" cstate="print"/>
          <a:srcRect l="19354" t="11118" r="12907" b="20583"/>
          <a:stretch>
            <a:fillRect/>
          </a:stretch>
        </p:blipFill>
        <p:spPr bwMode="auto">
          <a:xfrm>
            <a:off x="5105400" y="1676400"/>
            <a:ext cx="3783013" cy="4648200"/>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066800" y="274638"/>
            <a:ext cx="7620000" cy="1143000"/>
          </a:xfrm>
        </p:spPr>
        <p:txBody>
          <a:bodyPr/>
          <a:lstStyle/>
          <a:p>
            <a:r>
              <a:rPr lang="en-US" smtClean="0"/>
              <a:t>Javert Commits Suicide</a:t>
            </a:r>
          </a:p>
        </p:txBody>
      </p:sp>
      <p:sp>
        <p:nvSpPr>
          <p:cNvPr id="27651" name="Content Placeholder 2"/>
          <p:cNvSpPr>
            <a:spLocks noGrp="1"/>
          </p:cNvSpPr>
          <p:nvPr>
            <p:ph idx="1"/>
          </p:nvPr>
        </p:nvSpPr>
        <p:spPr>
          <a:xfrm>
            <a:off x="990600" y="1371600"/>
            <a:ext cx="7696200" cy="5029200"/>
          </a:xfrm>
        </p:spPr>
        <p:txBody>
          <a:bodyPr/>
          <a:lstStyle/>
          <a:p>
            <a:pPr algn="just"/>
            <a:r>
              <a:rPr lang="en-US" sz="4000" smtClean="0"/>
              <a:t>Javert feels tormented, torn between his duty to his profession and the debt he owes Valjean for saving his life. </a:t>
            </a:r>
          </a:p>
          <a:p>
            <a:pPr algn="just"/>
            <a:r>
              <a:rPr lang="en-US" sz="4000" smtClean="0"/>
              <a:t>Ultimately, Javert lets Valjean go and throws himself into the river, where he drowns.</a:t>
            </a:r>
          </a:p>
          <a:p>
            <a:pPr>
              <a:buFont typeface="Arial" charset="0"/>
              <a:buNone/>
            </a:pPr>
            <a:endParaRPr lang="en-US" sz="4000" smtClean="0"/>
          </a:p>
        </p:txBody>
      </p:sp>
    </p:spTree>
  </p:cSld>
  <p:clrMapOvr>
    <a:masterClrMapping/>
  </p:clrMapOvr>
  <p:transition spd="slow">
    <p:cut thruBlk="1"/>
    <p:sndAc>
      <p:stSnd>
        <p:snd r:embed="rId3" name="breeze.wav"/>
      </p:stSnd>
    </p:sndAc>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74638"/>
            <a:ext cx="3962400" cy="1143000"/>
          </a:xfrm>
        </p:spPr>
        <p:txBody>
          <a:bodyPr/>
          <a:lstStyle/>
          <a:p>
            <a:r>
              <a:rPr lang="en-US" b="1" smtClean="0"/>
              <a:t>Marius marries Cosette</a:t>
            </a:r>
          </a:p>
        </p:txBody>
      </p:sp>
      <p:sp>
        <p:nvSpPr>
          <p:cNvPr id="28675" name="Content Placeholder 2"/>
          <p:cNvSpPr>
            <a:spLocks noGrp="1"/>
          </p:cNvSpPr>
          <p:nvPr>
            <p:ph idx="1"/>
          </p:nvPr>
        </p:nvSpPr>
        <p:spPr>
          <a:xfrm>
            <a:off x="0" y="1600200"/>
            <a:ext cx="4495800" cy="4525963"/>
          </a:xfrm>
        </p:spPr>
        <p:txBody>
          <a:bodyPr/>
          <a:lstStyle/>
          <a:p>
            <a:r>
              <a:rPr lang="en-US" smtClean="0"/>
              <a:t>Marius makes a full recovery and is reconciled with Gillenormand, who consents to Marius and Cosette’s marriage. </a:t>
            </a:r>
          </a:p>
          <a:p>
            <a:r>
              <a:rPr lang="en-US" smtClean="0"/>
              <a:t>Their wedding is a happy one, </a:t>
            </a:r>
          </a:p>
        </p:txBody>
      </p:sp>
      <p:pic>
        <p:nvPicPr>
          <p:cNvPr id="28676" name="Picture 2" descr="Le Comte de Monte-Cristo"/>
          <p:cNvPicPr>
            <a:picLocks noChangeAspect="1" noChangeArrowheads="1"/>
          </p:cNvPicPr>
          <p:nvPr/>
        </p:nvPicPr>
        <p:blipFill>
          <a:blip r:embed="rId4" cstate="print"/>
          <a:srcRect/>
          <a:stretch>
            <a:fillRect/>
          </a:stretch>
        </p:blipFill>
        <p:spPr bwMode="auto">
          <a:xfrm>
            <a:off x="4648200" y="381000"/>
            <a:ext cx="4233863" cy="5791200"/>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b="1" smtClean="0"/>
              <a:t>Cosette is deprived </a:t>
            </a:r>
          </a:p>
        </p:txBody>
      </p:sp>
      <p:sp>
        <p:nvSpPr>
          <p:cNvPr id="29699" name="Content Placeholder 2"/>
          <p:cNvSpPr>
            <a:spLocks noGrp="1"/>
          </p:cNvSpPr>
          <p:nvPr>
            <p:ph idx="1"/>
          </p:nvPr>
        </p:nvSpPr>
        <p:spPr>
          <a:xfrm>
            <a:off x="457200" y="1295400"/>
            <a:ext cx="8229600" cy="5257800"/>
          </a:xfrm>
        </p:spPr>
        <p:txBody>
          <a:bodyPr/>
          <a:lstStyle/>
          <a:p>
            <a:pPr algn="just"/>
            <a:r>
              <a:rPr lang="en-US" sz="4000" smtClean="0"/>
              <a:t>Valjean confesses his criminal past to Marius. </a:t>
            </a:r>
          </a:p>
          <a:p>
            <a:pPr algn="just"/>
            <a:r>
              <a:rPr lang="en-US" sz="4000" smtClean="0"/>
              <a:t>Alarmed by this revelation and unaware that it was Valjean who saved his life at the barricades, Marius tries to prevent Cosette from having contact with Valjean. </a:t>
            </a:r>
          </a:p>
          <a:p>
            <a:endParaRPr lang="en-US" sz="4000" smtClean="0"/>
          </a:p>
        </p:txBody>
      </p:sp>
    </p:spTree>
  </p:cSld>
  <p:clrMapOvr>
    <a:masterClrMapping/>
  </p:clrMapOvr>
  <p:transition spd="slow">
    <p:cut thruBlk="1"/>
    <p:sndAc>
      <p:stSnd>
        <p:snd r:embed="rId3" name="breeze.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b="1" smtClean="0"/>
              <a:t>Death of Valjean</a:t>
            </a:r>
          </a:p>
        </p:txBody>
      </p:sp>
      <p:sp>
        <p:nvSpPr>
          <p:cNvPr id="3" name="Content Placeholder 2"/>
          <p:cNvSpPr>
            <a:spLocks noGrp="1"/>
          </p:cNvSpPr>
          <p:nvPr>
            <p:ph idx="1"/>
          </p:nvPr>
        </p:nvSpPr>
        <p:spPr/>
        <p:txBody>
          <a:bodyPr rtlCol="0">
            <a:normAutofit fontScale="92500"/>
          </a:bodyPr>
          <a:lstStyle/>
          <a:p>
            <a:pPr algn="just" fontAlgn="auto">
              <a:spcAft>
                <a:spcPts val="0"/>
              </a:spcAft>
              <a:buFont typeface="Arial" pitchFamily="34" charset="0"/>
              <a:buChar char="•"/>
              <a:defRPr/>
            </a:pPr>
            <a:r>
              <a:rPr lang="en-US" dirty="0" smtClean="0"/>
              <a:t>Lonely and depressed, </a:t>
            </a:r>
            <a:r>
              <a:rPr lang="en-US" dirty="0" err="1" smtClean="0"/>
              <a:t>Valjean</a:t>
            </a:r>
            <a:r>
              <a:rPr lang="en-US" dirty="0" smtClean="0"/>
              <a:t> takes to his bed and awaits his death. Marius eventually finds out from </a:t>
            </a:r>
            <a:r>
              <a:rPr lang="en-US" dirty="0" err="1" smtClean="0"/>
              <a:t>Thénardier</a:t>
            </a:r>
            <a:r>
              <a:rPr lang="en-US" dirty="0" smtClean="0"/>
              <a:t> that </a:t>
            </a:r>
            <a:r>
              <a:rPr lang="en-US" dirty="0" err="1" smtClean="0"/>
              <a:t>Valjean</a:t>
            </a:r>
            <a:r>
              <a:rPr lang="en-US" dirty="0" smtClean="0"/>
              <a:t> saved Marius’s life. </a:t>
            </a:r>
          </a:p>
          <a:p>
            <a:pPr algn="just" fontAlgn="auto">
              <a:spcAft>
                <a:spcPts val="0"/>
              </a:spcAft>
              <a:buFont typeface="Arial" pitchFamily="34" charset="0"/>
              <a:buChar char="•"/>
              <a:defRPr/>
            </a:pPr>
            <a:r>
              <a:rPr lang="en-US" dirty="0" smtClean="0"/>
              <a:t>Ashamed that he mistrusted </a:t>
            </a:r>
            <a:r>
              <a:rPr lang="en-US" dirty="0" err="1" smtClean="0"/>
              <a:t>Valjean</a:t>
            </a:r>
            <a:r>
              <a:rPr lang="en-US" dirty="0" smtClean="0"/>
              <a:t>, Marius tells </a:t>
            </a:r>
            <a:r>
              <a:rPr lang="en-US" dirty="0" err="1" smtClean="0"/>
              <a:t>Cosette</a:t>
            </a:r>
            <a:r>
              <a:rPr lang="en-US" dirty="0" smtClean="0"/>
              <a:t> everything that has happened. </a:t>
            </a:r>
          </a:p>
          <a:p>
            <a:pPr algn="just" fontAlgn="auto">
              <a:spcAft>
                <a:spcPts val="0"/>
              </a:spcAft>
              <a:buFont typeface="Arial" pitchFamily="34" charset="0"/>
              <a:buChar char="•"/>
              <a:defRPr/>
            </a:pPr>
            <a:r>
              <a:rPr lang="en-US" dirty="0" smtClean="0"/>
              <a:t>Marius and </a:t>
            </a:r>
            <a:r>
              <a:rPr lang="en-US" dirty="0" err="1" smtClean="0"/>
              <a:t>Cosette</a:t>
            </a:r>
            <a:r>
              <a:rPr lang="en-US" dirty="0" smtClean="0"/>
              <a:t> rush to </a:t>
            </a:r>
            <a:r>
              <a:rPr lang="en-US" dirty="0" err="1" smtClean="0"/>
              <a:t>Valjean’s</a:t>
            </a:r>
            <a:r>
              <a:rPr lang="en-US" dirty="0" smtClean="0"/>
              <a:t> side just in time for a final reconciliation. </a:t>
            </a:r>
          </a:p>
          <a:p>
            <a:pPr algn="just" fontAlgn="auto">
              <a:spcAft>
                <a:spcPts val="0"/>
              </a:spcAft>
              <a:buFont typeface="Arial" pitchFamily="34" charset="0"/>
              <a:buChar char="•"/>
              <a:defRPr/>
            </a:pPr>
            <a:r>
              <a:rPr lang="en-US" dirty="0" smtClean="0"/>
              <a:t>Happy to be reunited with his adopted daughter, </a:t>
            </a:r>
            <a:r>
              <a:rPr lang="en-US" dirty="0" err="1" smtClean="0"/>
              <a:t>Valjean</a:t>
            </a:r>
            <a:r>
              <a:rPr lang="en-US" dirty="0" smtClean="0"/>
              <a:t> dies in peace.</a:t>
            </a:r>
          </a:p>
          <a:p>
            <a:pPr fontAlgn="auto">
              <a:spcAft>
                <a:spcPts val="0"/>
              </a:spcAft>
              <a:buFont typeface="Arial" pitchFamily="34" charset="0"/>
              <a:buChar char="•"/>
              <a:defRPr/>
            </a:pPr>
            <a:endParaRPr lang="en-US" dirty="0"/>
          </a:p>
        </p:txBody>
      </p:sp>
    </p:spTree>
  </p:cSld>
  <p:clrMapOvr>
    <a:masterClrMapping/>
  </p:clrMapOvr>
  <p:transition spd="slow">
    <p:cut thruBlk="1"/>
    <p:sndAc>
      <p:stSnd>
        <p:snd r:embed="rId3" name="breeze.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1600200"/>
          </a:xfrm>
        </p:spPr>
        <p:txBody>
          <a:bodyPr/>
          <a:lstStyle/>
          <a:p>
            <a:pPr algn="just"/>
            <a:r>
              <a:rPr lang="en-US" smtClean="0"/>
              <a:t>The book in its entirety is quite lengthy by usual standards, exceeding twelve hundred pages. </a:t>
            </a:r>
          </a:p>
        </p:txBody>
      </p:sp>
      <p:sp>
        <p:nvSpPr>
          <p:cNvPr id="4" name="Rectangle 3"/>
          <p:cNvSpPr>
            <a:spLocks noChangeArrowheads="1"/>
          </p:cNvSpPr>
          <p:nvPr/>
        </p:nvSpPr>
        <p:spPr bwMode="auto">
          <a:xfrm>
            <a:off x="533400" y="4419600"/>
            <a:ext cx="8077200" cy="584200"/>
          </a:xfrm>
          <a:prstGeom prst="rect">
            <a:avLst/>
          </a:prstGeom>
          <a:noFill/>
          <a:ln w="9525">
            <a:noFill/>
            <a:miter lim="800000"/>
            <a:headEnd/>
            <a:tailEnd/>
          </a:ln>
        </p:spPr>
        <p:txBody>
          <a:bodyPr>
            <a:spAutoFit/>
          </a:bodyPr>
          <a:lstStyle/>
          <a:p>
            <a:pPr algn="just">
              <a:buFont typeface="Arial" charset="0"/>
              <a:buChar char="•"/>
            </a:pPr>
            <a:r>
              <a:rPr lang="en-US" sz="3200">
                <a:latin typeface="Calibri" pitchFamily="34" charset="0"/>
                <a:hlinkClick r:id="rId3" tooltip="Religious order"/>
              </a:rPr>
              <a:t>  religious orders</a:t>
            </a:r>
            <a:r>
              <a:rPr lang="en-US" sz="3200">
                <a:latin typeface="Calibri" pitchFamily="34" charset="0"/>
              </a:rPr>
              <a:t>, </a:t>
            </a:r>
            <a:r>
              <a:rPr lang="en-US" sz="3200">
                <a:latin typeface="Calibri" pitchFamily="34" charset="0"/>
                <a:hlinkClick r:id="rId4" tooltip="Argot"/>
              </a:rPr>
              <a:t>argot</a:t>
            </a:r>
            <a:r>
              <a:rPr lang="en-US" sz="3200">
                <a:latin typeface="Calibri" pitchFamily="34" charset="0"/>
              </a:rPr>
              <a:t>, </a:t>
            </a:r>
            <a:r>
              <a:rPr lang="en-US" sz="3200">
                <a:latin typeface="Calibri" pitchFamily="34" charset="0"/>
                <a:hlinkClick r:id="rId5" tooltip="Battle of Waterloo"/>
              </a:rPr>
              <a:t>Battle of Waterloo</a:t>
            </a:r>
            <a:r>
              <a:rPr lang="en-US" sz="3200">
                <a:latin typeface="Calibri" pitchFamily="34" charset="0"/>
              </a:rPr>
              <a:t>.</a:t>
            </a:r>
          </a:p>
        </p:txBody>
      </p:sp>
      <p:sp>
        <p:nvSpPr>
          <p:cNvPr id="5" name="Rectangle 4"/>
          <p:cNvSpPr>
            <a:spLocks noChangeArrowheads="1"/>
          </p:cNvSpPr>
          <p:nvPr/>
        </p:nvSpPr>
        <p:spPr bwMode="auto">
          <a:xfrm>
            <a:off x="457200" y="2667000"/>
            <a:ext cx="8153400" cy="1077913"/>
          </a:xfrm>
          <a:prstGeom prst="rect">
            <a:avLst/>
          </a:prstGeom>
          <a:noFill/>
          <a:ln w="9525">
            <a:noFill/>
            <a:miter lim="800000"/>
            <a:headEnd/>
            <a:tailEnd/>
          </a:ln>
        </p:spPr>
        <p:txBody>
          <a:bodyPr>
            <a:spAutoFit/>
          </a:bodyPr>
          <a:lstStyle/>
          <a:p>
            <a:pPr algn="just">
              <a:buFont typeface="Arial" charset="0"/>
              <a:buChar char="•"/>
            </a:pPr>
            <a:r>
              <a:rPr lang="en-US" sz="3200">
                <a:latin typeface="Calibri" pitchFamily="34" charset="0"/>
              </a:rPr>
              <a:t> Hugo fills many pages with his thoughts on </a:t>
            </a:r>
            <a:r>
              <a:rPr lang="en-US" sz="3200">
                <a:latin typeface="Calibri" pitchFamily="34" charset="0"/>
                <a:hlinkClick r:id="rId6" tooltip="Religion"/>
              </a:rPr>
              <a:t>religion</a:t>
            </a:r>
            <a:r>
              <a:rPr lang="en-US" sz="3200">
                <a:latin typeface="Calibri" pitchFamily="34" charset="0"/>
              </a:rPr>
              <a:t>, </a:t>
            </a:r>
            <a:r>
              <a:rPr lang="en-US" sz="3200">
                <a:latin typeface="Calibri" pitchFamily="34" charset="0"/>
                <a:hlinkClick r:id="rId7" tooltip="Politics"/>
              </a:rPr>
              <a:t>politics</a:t>
            </a:r>
            <a:r>
              <a:rPr lang="en-US" sz="3200">
                <a:latin typeface="Calibri" pitchFamily="34" charset="0"/>
              </a:rPr>
              <a:t>, and </a:t>
            </a:r>
            <a:r>
              <a:rPr lang="en-US" sz="3200">
                <a:latin typeface="Calibri" pitchFamily="34" charset="0"/>
                <a:hlinkClick r:id="rId8" tooltip="Society"/>
              </a:rPr>
              <a:t>society</a:t>
            </a:r>
            <a:r>
              <a:rPr lang="en-US" sz="3200">
                <a:latin typeface="Calibri" pitchFamily="34" charset="0"/>
              </a:rPr>
              <a:t>, </a:t>
            </a:r>
          </a:p>
        </p:txBody>
      </p:sp>
    </p:spTree>
  </p:cSld>
  <p:clrMapOvr>
    <a:masterClrMapping/>
  </p:clrMapOvr>
  <p:transition spd="slow">
    <p:cut thruBlk="1"/>
    <p:sndAc>
      <p:stSnd>
        <p:snd r:embed="rId2" name="breez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563563"/>
          </a:xfrm>
        </p:spPr>
        <p:txBody>
          <a:bodyPr rtlCol="0">
            <a:normAutofit fontScale="90000"/>
          </a:bodyPr>
          <a:lstStyle/>
          <a:p>
            <a:pPr fontAlgn="auto">
              <a:spcAft>
                <a:spcPts val="0"/>
              </a:spcAft>
              <a:defRPr/>
            </a:pPr>
            <a:r>
              <a:rPr lang="en-US" b="1" dirty="0" smtClean="0"/>
              <a:t>Synopsis</a:t>
            </a:r>
            <a:endParaRPr lang="en-US" b="1" dirty="0"/>
          </a:p>
        </p:txBody>
      </p:sp>
      <p:sp>
        <p:nvSpPr>
          <p:cNvPr id="3" name="Content Placeholder 2"/>
          <p:cNvSpPr>
            <a:spLocks noGrp="1"/>
          </p:cNvSpPr>
          <p:nvPr>
            <p:ph idx="1"/>
          </p:nvPr>
        </p:nvSpPr>
        <p:spPr>
          <a:xfrm>
            <a:off x="304800" y="762000"/>
            <a:ext cx="8534400" cy="5867400"/>
          </a:xfrm>
        </p:spPr>
        <p:txBody>
          <a:bodyPr rtlCol="0">
            <a:normAutofit fontScale="70000" lnSpcReduction="20000"/>
          </a:bodyPr>
          <a:lstStyle/>
          <a:p>
            <a:pPr algn="just" fontAlgn="auto">
              <a:spcAft>
                <a:spcPts val="0"/>
              </a:spcAft>
              <a:buFont typeface="Arial" pitchFamily="34" charset="0"/>
              <a:buChar char="•"/>
              <a:defRPr/>
            </a:pPr>
            <a:r>
              <a:rPr lang="en-US" dirty="0" smtClean="0"/>
              <a:t>Les </a:t>
            </a:r>
            <a:r>
              <a:rPr lang="en-US" dirty="0" err="1" smtClean="0"/>
              <a:t>Misérables</a:t>
            </a:r>
            <a:r>
              <a:rPr lang="en-US" dirty="0" smtClean="0"/>
              <a:t> is set in the Parisian underworld. The protagonist, Jean </a:t>
            </a:r>
            <a:r>
              <a:rPr lang="en-US" dirty="0" err="1" smtClean="0"/>
              <a:t>Valjean</a:t>
            </a:r>
            <a:r>
              <a:rPr lang="en-US" dirty="0" smtClean="0"/>
              <a:t>, is sentenced to prison for 19 years for stealing a loaf of bread. After his release, </a:t>
            </a:r>
            <a:r>
              <a:rPr lang="en-US" dirty="0" err="1" smtClean="0"/>
              <a:t>Valjean</a:t>
            </a:r>
            <a:r>
              <a:rPr lang="en-US" dirty="0" smtClean="0"/>
              <a:t> plans to rob </a:t>
            </a:r>
            <a:r>
              <a:rPr lang="en-US" dirty="0" err="1" smtClean="0"/>
              <a:t>monseigneur</a:t>
            </a:r>
            <a:r>
              <a:rPr lang="en-US" dirty="0" smtClean="0"/>
              <a:t> </a:t>
            </a:r>
            <a:r>
              <a:rPr lang="en-US" dirty="0" err="1" smtClean="0"/>
              <a:t>Myriel</a:t>
            </a:r>
            <a:r>
              <a:rPr lang="en-US" dirty="0" smtClean="0"/>
              <a:t>, a </a:t>
            </a:r>
            <a:r>
              <a:rPr lang="en-US" dirty="0" err="1" smtClean="0"/>
              <a:t>saintlike</a:t>
            </a:r>
            <a:r>
              <a:rPr lang="en-US" dirty="0" smtClean="0"/>
              <a:t> bishop, but cancels his plan. </a:t>
            </a:r>
          </a:p>
          <a:p>
            <a:pPr algn="just" fontAlgn="auto">
              <a:spcAft>
                <a:spcPts val="0"/>
              </a:spcAft>
              <a:buFont typeface="Arial" pitchFamily="34" charset="0"/>
              <a:buChar char="•"/>
              <a:defRPr/>
            </a:pPr>
            <a:r>
              <a:rPr lang="en-US" dirty="0" smtClean="0"/>
              <a:t>However, he forfeits his parole by committing a minor crime, and for this crime </a:t>
            </a:r>
            <a:r>
              <a:rPr lang="en-US" dirty="0" err="1" smtClean="0"/>
              <a:t>Valjean</a:t>
            </a:r>
            <a:r>
              <a:rPr lang="en-US" dirty="0" smtClean="0"/>
              <a:t> is haunted by the police inspector </a:t>
            </a:r>
            <a:r>
              <a:rPr lang="en-US" dirty="0" err="1" smtClean="0"/>
              <a:t>Javert</a:t>
            </a:r>
            <a:r>
              <a:rPr lang="en-US" dirty="0" smtClean="0"/>
              <a:t>. </a:t>
            </a:r>
            <a:r>
              <a:rPr lang="en-US" dirty="0" err="1" smtClean="0"/>
              <a:t>Valjean</a:t>
            </a:r>
            <a:r>
              <a:rPr lang="en-US" dirty="0" smtClean="0"/>
              <a:t> eventually reforms and becomes under the name of M. Madeleine a successful businessman, benefactor and mayor of a northern town. </a:t>
            </a:r>
          </a:p>
          <a:p>
            <a:pPr algn="just" fontAlgn="auto">
              <a:spcAft>
                <a:spcPts val="0"/>
              </a:spcAft>
              <a:buFont typeface="Arial" pitchFamily="34" charset="0"/>
              <a:buChar char="•"/>
              <a:defRPr/>
            </a:pPr>
            <a:r>
              <a:rPr lang="en-US" dirty="0" smtClean="0"/>
              <a:t>To save an innocent man, </a:t>
            </a:r>
            <a:r>
              <a:rPr lang="en-US" dirty="0" err="1" smtClean="0"/>
              <a:t>Valjean</a:t>
            </a:r>
            <a:r>
              <a:rPr lang="en-US" dirty="0" smtClean="0"/>
              <a:t> gives himself up and is imprisoned in Toulon. He escapes and adopts </a:t>
            </a:r>
            <a:r>
              <a:rPr lang="en-US" dirty="0" err="1" smtClean="0"/>
              <a:t>Cosette</a:t>
            </a:r>
            <a:r>
              <a:rPr lang="en-US" dirty="0" smtClean="0"/>
              <a:t>, an illegitimate child of a poor woman, </a:t>
            </a:r>
            <a:r>
              <a:rPr lang="en-US" dirty="0" err="1" smtClean="0"/>
              <a:t>Fantine</a:t>
            </a:r>
            <a:r>
              <a:rPr lang="en-US" dirty="0" smtClean="0"/>
              <a:t>. </a:t>
            </a:r>
            <a:r>
              <a:rPr lang="en-US" dirty="0" err="1" smtClean="0"/>
              <a:t>Cosette</a:t>
            </a:r>
            <a:r>
              <a:rPr lang="en-US" dirty="0" smtClean="0"/>
              <a:t> grows up and falls in love with Marius, who is wounded during a revolutionary fight. </a:t>
            </a:r>
          </a:p>
          <a:p>
            <a:pPr algn="just" fontAlgn="auto">
              <a:spcAft>
                <a:spcPts val="0"/>
              </a:spcAft>
              <a:buFont typeface="Arial" pitchFamily="34" charset="0"/>
              <a:buChar char="•"/>
              <a:defRPr/>
            </a:pPr>
            <a:r>
              <a:rPr lang="en-US" dirty="0" err="1" smtClean="0"/>
              <a:t>Valjean</a:t>
            </a:r>
            <a:r>
              <a:rPr lang="en-US" dirty="0" smtClean="0"/>
              <a:t> rescues Marius by means of a flight through the sewers of Paris. </a:t>
            </a:r>
            <a:r>
              <a:rPr lang="en-US" dirty="0" err="1" smtClean="0"/>
              <a:t>Cosette</a:t>
            </a:r>
            <a:r>
              <a:rPr lang="en-US" dirty="0" smtClean="0"/>
              <a:t> and Marius marries and </a:t>
            </a:r>
            <a:r>
              <a:rPr lang="en-US" dirty="0" err="1" smtClean="0"/>
              <a:t>Valjean</a:t>
            </a:r>
            <a:r>
              <a:rPr lang="en-US" dirty="0" smtClean="0"/>
              <a:t> reveals his past. </a:t>
            </a:r>
          </a:p>
          <a:p>
            <a:pPr algn="just" fontAlgn="auto">
              <a:spcAft>
                <a:spcPts val="0"/>
              </a:spcAft>
              <a:buFont typeface="Arial" pitchFamily="34" charset="0"/>
              <a:buChar char="•"/>
              <a:defRPr/>
            </a:pPr>
            <a:r>
              <a:rPr lang="en-US" dirty="0" smtClean="0"/>
              <a:t>The story has been filmed several times and made into a musical by the composer Claude-Michel </a:t>
            </a:r>
            <a:r>
              <a:rPr lang="en-US" dirty="0" err="1" smtClean="0"/>
              <a:t>Schönberg</a:t>
            </a:r>
            <a:r>
              <a:rPr lang="en-US" dirty="0" smtClean="0"/>
              <a:t> and the librettist Alain </a:t>
            </a:r>
            <a:r>
              <a:rPr lang="en-US" dirty="0" err="1" smtClean="0"/>
              <a:t>Boublil</a:t>
            </a:r>
            <a:r>
              <a:rPr lang="en-US" dirty="0" smtClean="0"/>
              <a:t>, opening in 1980 in Paris. The English version was </a:t>
            </a:r>
            <a:r>
              <a:rPr lang="en-US" dirty="0" err="1" smtClean="0"/>
              <a:t>realised</a:t>
            </a:r>
            <a:r>
              <a:rPr lang="en-US" dirty="0" smtClean="0"/>
              <a:t> in 1985 and the Broadway version followed two years later.</a:t>
            </a:r>
          </a:p>
          <a:p>
            <a:pPr algn="just" fontAlgn="auto">
              <a:spcAft>
                <a:spcPts val="0"/>
              </a:spcAft>
              <a:buFont typeface="Arial" pitchFamily="34" charset="0"/>
              <a:buNone/>
              <a:defRPr/>
            </a:pPr>
            <a:r>
              <a:rPr lang="en-US" dirty="0" smtClean="0"/>
              <a:t> </a:t>
            </a:r>
            <a:br>
              <a:rPr lang="en-US" dirty="0" smtClean="0"/>
            </a:br>
            <a:endParaRPr lang="en-US" dirty="0"/>
          </a:p>
        </p:txBody>
      </p:sp>
    </p:spTree>
  </p:cSld>
  <p:clrMapOvr>
    <a:masterClrMapping/>
  </p:clrMapOvr>
  <p:transition spd="slow">
    <p:cut thruBlk="1"/>
    <p:sndAc>
      <p:stSnd>
        <p:snd r:embed="rId3" name="breeze.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rtlCol="0">
            <a:normAutofit fontScale="90000"/>
          </a:bodyPr>
          <a:lstStyle/>
          <a:p>
            <a:pPr fontAlgn="auto">
              <a:spcAft>
                <a:spcPts val="0"/>
              </a:spcAft>
              <a:defRPr/>
            </a:pPr>
            <a:r>
              <a:rPr lang="en-US" sz="3600" b="1" dirty="0" smtClean="0"/>
              <a:t>The Importance of Love and Compassion</a:t>
            </a:r>
          </a:p>
        </p:txBody>
      </p:sp>
      <p:sp>
        <p:nvSpPr>
          <p:cNvPr id="3" name="Content Placeholder 2"/>
          <p:cNvSpPr>
            <a:spLocks noGrp="1"/>
          </p:cNvSpPr>
          <p:nvPr>
            <p:ph idx="1"/>
          </p:nvPr>
        </p:nvSpPr>
        <p:spPr>
          <a:xfrm>
            <a:off x="457200" y="914400"/>
            <a:ext cx="8229600" cy="5211763"/>
          </a:xfrm>
        </p:spPr>
        <p:txBody>
          <a:bodyPr rtlCol="0">
            <a:normAutofit fontScale="85000" lnSpcReduction="20000"/>
          </a:bodyPr>
          <a:lstStyle/>
          <a:p>
            <a:pPr algn="just" fontAlgn="auto">
              <a:spcAft>
                <a:spcPts val="0"/>
              </a:spcAft>
              <a:buFont typeface="Arial" pitchFamily="34" charset="0"/>
              <a:buChar char="•"/>
              <a:defRPr/>
            </a:pPr>
            <a:r>
              <a:rPr lang="en-US" dirty="0" smtClean="0"/>
              <a:t>In Les </a:t>
            </a:r>
            <a:r>
              <a:rPr lang="en-US" dirty="0" err="1" smtClean="0"/>
              <a:t>Misérables</a:t>
            </a:r>
            <a:r>
              <a:rPr lang="en-US" dirty="0" smtClean="0"/>
              <a:t>, Hugo asserts that love and compassion are the most important gifts one person can give another and that always displaying these qualities should be the most important goal in life. </a:t>
            </a:r>
          </a:p>
          <a:p>
            <a:pPr algn="just" fontAlgn="auto">
              <a:spcAft>
                <a:spcPts val="0"/>
              </a:spcAft>
              <a:buFont typeface="Arial" pitchFamily="34" charset="0"/>
              <a:buChar char="•"/>
              <a:defRPr/>
            </a:pPr>
            <a:r>
              <a:rPr lang="en-US" dirty="0" err="1" smtClean="0"/>
              <a:t>Valjean’s</a:t>
            </a:r>
            <a:r>
              <a:rPr lang="en-US" dirty="0" smtClean="0"/>
              <a:t> transformation from a hate-filled and hardened criminal into a well-respected philanthropist epitomizes Hugo’s emphasis on love, for it is only by learning to love others that </a:t>
            </a:r>
            <a:r>
              <a:rPr lang="en-US" dirty="0" err="1" smtClean="0"/>
              <a:t>Valjean</a:t>
            </a:r>
            <a:r>
              <a:rPr lang="en-US" dirty="0" smtClean="0"/>
              <a:t> is able to improve himself. </a:t>
            </a:r>
          </a:p>
          <a:p>
            <a:pPr algn="just" fontAlgn="auto">
              <a:spcAft>
                <a:spcPts val="0"/>
              </a:spcAft>
              <a:buFont typeface="Arial" pitchFamily="34" charset="0"/>
              <a:buChar char="•"/>
              <a:defRPr/>
            </a:pPr>
            <a:r>
              <a:rPr lang="en-US" dirty="0" smtClean="0"/>
              <a:t>While </a:t>
            </a:r>
            <a:r>
              <a:rPr lang="en-US" dirty="0" err="1" smtClean="0"/>
              <a:t>Valjean’s</a:t>
            </a:r>
            <a:r>
              <a:rPr lang="en-US" dirty="0" smtClean="0"/>
              <a:t> efforts on behalf of others inevitably cause him problems, they also give him a sense of happiness and fulfillment that he has never before felt.</a:t>
            </a:r>
          </a:p>
          <a:p>
            <a:pPr algn="just" fontAlgn="auto">
              <a:spcAft>
                <a:spcPts val="0"/>
              </a:spcAft>
              <a:buFont typeface="Arial" pitchFamily="34" charset="0"/>
              <a:buChar char="•"/>
              <a:defRPr/>
            </a:pPr>
            <a:r>
              <a:rPr lang="en-US" dirty="0" err="1" smtClean="0"/>
              <a:t>Valjean’s</a:t>
            </a:r>
            <a:r>
              <a:rPr lang="en-US" dirty="0" smtClean="0"/>
              <a:t> love for others—in particular, for </a:t>
            </a:r>
            <a:r>
              <a:rPr lang="en-US" dirty="0" err="1" smtClean="0"/>
              <a:t>Cosette</a:t>
            </a:r>
            <a:r>
              <a:rPr lang="en-US" dirty="0" smtClean="0"/>
              <a:t>—is what keeps him going in desperate times.</a:t>
            </a:r>
          </a:p>
          <a:p>
            <a:pPr algn="just" fontAlgn="auto">
              <a:spcAft>
                <a:spcPts val="0"/>
              </a:spcAft>
              <a:buFont typeface="Arial" pitchFamily="34" charset="0"/>
              <a:buNone/>
              <a:defRPr/>
            </a:pPr>
            <a:endParaRPr lang="en-US" dirty="0"/>
          </a:p>
        </p:txBody>
      </p:sp>
    </p:spTree>
  </p:cSld>
  <p:clrMapOvr>
    <a:masterClrMapping/>
  </p:clrMapOvr>
  <p:transition spd="slow">
    <p:cut thruBlk="1"/>
    <p:sndAc>
      <p:stSnd>
        <p:snd r:embed="rId3" name="breeze.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229600" cy="639762"/>
          </a:xfrm>
        </p:spPr>
        <p:txBody>
          <a:bodyPr/>
          <a:lstStyle/>
          <a:p>
            <a:r>
              <a:rPr lang="en-US" sz="2800" b="1" smtClean="0"/>
              <a:t>Love begets love; compassion begets compassion</a:t>
            </a:r>
          </a:p>
        </p:txBody>
      </p:sp>
      <p:sp>
        <p:nvSpPr>
          <p:cNvPr id="33795" name="Content Placeholder 2"/>
          <p:cNvSpPr>
            <a:spLocks noGrp="1"/>
          </p:cNvSpPr>
          <p:nvPr>
            <p:ph idx="1"/>
          </p:nvPr>
        </p:nvSpPr>
        <p:spPr>
          <a:xfrm>
            <a:off x="457200" y="914400"/>
            <a:ext cx="8229600" cy="5715000"/>
          </a:xfrm>
        </p:spPr>
        <p:txBody>
          <a:bodyPr/>
          <a:lstStyle/>
          <a:p>
            <a:pPr algn="just"/>
            <a:r>
              <a:rPr lang="en-US" sz="2300" smtClean="0"/>
              <a:t>Hugo also makes clear that loving others, while difficult, is not always a thankless task, and he uses Valjean and Fauchelevent to show that love begets love, and compassion begets compassion. </a:t>
            </a:r>
          </a:p>
          <a:p>
            <a:pPr algn="just"/>
            <a:r>
              <a:rPr lang="en-US" sz="2300" smtClean="0"/>
              <a:t>Valjean jumps out of a crowd of onlookers to rescue Fauchelevent; years later, Fauchelevent repays Valjean’s bravery by offering him refuge in the convent of Petit-Picpus. </a:t>
            </a:r>
          </a:p>
          <a:p>
            <a:pPr algn="just"/>
            <a:r>
              <a:rPr lang="en-US" sz="2300" smtClean="0"/>
              <a:t>In Hugo’s novel, love and compassion are nearly infectious, passed on from one person to another. </a:t>
            </a:r>
          </a:p>
          <a:p>
            <a:pPr algn="just"/>
            <a:r>
              <a:rPr lang="en-US" sz="2300" smtClean="0"/>
              <a:t>After M. Myriel transforms Valjean with acts of trust and affection, Valjean, in turn, is able to impart this compassion to Cosette, rescuing her from the corrupting cruelty of the Thénardiers.</a:t>
            </a:r>
          </a:p>
          <a:p>
            <a:pPr algn="just"/>
            <a:r>
              <a:rPr lang="en-US" sz="2300" smtClean="0"/>
              <a:t> Cosette’s love then reaches fulfillment through her marriage to Marius, and their love for each other leads them both to forgive Valjean for his criminal past. </a:t>
            </a:r>
          </a:p>
          <a:p>
            <a:pPr>
              <a:buFont typeface="Arial" charset="0"/>
              <a:buNone/>
            </a:pPr>
            <a:endParaRPr lang="en-US" sz="2300" smtClean="0"/>
          </a:p>
        </p:txBody>
      </p:sp>
    </p:spTree>
  </p:cSld>
  <p:clrMapOvr>
    <a:masterClrMapping/>
  </p:clrMapOvr>
  <p:transition spd="slow">
    <p:cut thruBlk="1"/>
    <p:sndAc>
      <p:stSnd>
        <p:snd r:embed="rId3" name="breeze.wav"/>
      </p:stSnd>
    </p:sndAc>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152400"/>
            <a:ext cx="8229600" cy="838200"/>
          </a:xfrm>
        </p:spPr>
        <p:txBody>
          <a:bodyPr/>
          <a:lstStyle/>
          <a:p>
            <a:r>
              <a:rPr lang="en-US" sz="3200" b="1" smtClean="0"/>
              <a:t>Social Injustice in Nineteenth-Century France</a:t>
            </a:r>
          </a:p>
        </p:txBody>
      </p:sp>
      <p:sp>
        <p:nvSpPr>
          <p:cNvPr id="3" name="Content Placeholder 2"/>
          <p:cNvSpPr>
            <a:spLocks noGrp="1"/>
          </p:cNvSpPr>
          <p:nvPr>
            <p:ph idx="1"/>
          </p:nvPr>
        </p:nvSpPr>
        <p:spPr>
          <a:xfrm>
            <a:off x="457200" y="914400"/>
            <a:ext cx="8229600" cy="5715000"/>
          </a:xfrm>
        </p:spPr>
        <p:txBody>
          <a:bodyPr rtlCol="0">
            <a:normAutofit fontScale="70000" lnSpcReduction="20000"/>
          </a:bodyPr>
          <a:lstStyle/>
          <a:p>
            <a:pPr algn="just" fontAlgn="auto">
              <a:spcAft>
                <a:spcPts val="0"/>
              </a:spcAft>
              <a:buFont typeface="Arial" pitchFamily="34" charset="0"/>
              <a:buChar char="•"/>
              <a:defRPr/>
            </a:pPr>
            <a:r>
              <a:rPr lang="en-US" dirty="0" smtClean="0"/>
              <a:t>Hugo uses his novel to condemn the unjust class-based structure of nineteenth-century France, showing time and again that the society’s structure turns good, </a:t>
            </a:r>
            <a:r>
              <a:rPr lang="en-US" u="sng" dirty="0" smtClean="0"/>
              <a:t>innocent people into beggars and criminals.</a:t>
            </a:r>
            <a:r>
              <a:rPr lang="en-US" dirty="0" smtClean="0"/>
              <a:t> </a:t>
            </a:r>
          </a:p>
          <a:p>
            <a:pPr algn="just" fontAlgn="auto">
              <a:spcAft>
                <a:spcPts val="0"/>
              </a:spcAft>
              <a:buFont typeface="Arial" pitchFamily="34" charset="0"/>
              <a:buChar char="•"/>
              <a:defRPr/>
            </a:pPr>
            <a:r>
              <a:rPr lang="en-US" dirty="0" smtClean="0"/>
              <a:t>Hugo focuses on three areas that particularly need reform: </a:t>
            </a:r>
            <a:r>
              <a:rPr lang="en-US" b="1" dirty="0" smtClean="0"/>
              <a:t>education</a:t>
            </a:r>
            <a:r>
              <a:rPr lang="en-US" dirty="0" smtClean="0"/>
              <a:t>, </a:t>
            </a:r>
            <a:r>
              <a:rPr lang="en-US" b="1" dirty="0" smtClean="0"/>
              <a:t>criminal justice</a:t>
            </a:r>
            <a:r>
              <a:rPr lang="en-US" dirty="0" smtClean="0"/>
              <a:t>, and the </a:t>
            </a:r>
            <a:r>
              <a:rPr lang="en-US" b="1" dirty="0" smtClean="0"/>
              <a:t>treatment of women</a:t>
            </a:r>
            <a:r>
              <a:rPr lang="en-US" dirty="0" smtClean="0"/>
              <a:t>. </a:t>
            </a:r>
          </a:p>
          <a:p>
            <a:pPr algn="just" fontAlgn="auto">
              <a:spcAft>
                <a:spcPts val="0"/>
              </a:spcAft>
              <a:buFont typeface="Arial" pitchFamily="34" charset="0"/>
              <a:buChar char="•"/>
              <a:defRPr/>
            </a:pPr>
            <a:r>
              <a:rPr lang="en-US" dirty="0" smtClean="0"/>
              <a:t>He conveys much of his message through the character of </a:t>
            </a:r>
            <a:r>
              <a:rPr lang="en-US" dirty="0" err="1" smtClean="0"/>
              <a:t>Fantine</a:t>
            </a:r>
            <a:r>
              <a:rPr lang="en-US" dirty="0" smtClean="0"/>
              <a:t>, a symbol for the many good but impoverished women driven to despair and death by a cruel society. After </a:t>
            </a:r>
            <a:r>
              <a:rPr lang="en-US" dirty="0" err="1" smtClean="0"/>
              <a:t>Fantine</a:t>
            </a:r>
            <a:r>
              <a:rPr lang="en-US" dirty="0" smtClean="0"/>
              <a:t> is abandoned by her aristocratic lover, </a:t>
            </a:r>
            <a:r>
              <a:rPr lang="en-US" dirty="0" err="1" smtClean="0"/>
              <a:t>Tholomyès</a:t>
            </a:r>
            <a:r>
              <a:rPr lang="en-US" dirty="0" smtClean="0"/>
              <a:t>, her reputation is indelibly soiled by the fact that she has an illegitimate child. Her efforts to hide this fact are ruined by her lack of education—the scribe to whom </a:t>
            </a:r>
            <a:r>
              <a:rPr lang="en-US" dirty="0" err="1" smtClean="0"/>
              <a:t>Fantine</a:t>
            </a:r>
            <a:r>
              <a:rPr lang="en-US" dirty="0" smtClean="0"/>
              <a:t> dictates her letters reveals her secret to the whole town.</a:t>
            </a:r>
          </a:p>
          <a:p>
            <a:pPr algn="just" fontAlgn="auto">
              <a:spcAft>
                <a:spcPts val="0"/>
              </a:spcAft>
              <a:buFont typeface="Arial" pitchFamily="34" charset="0"/>
              <a:buChar char="•"/>
              <a:defRPr/>
            </a:pPr>
            <a:r>
              <a:rPr lang="en-US" dirty="0" smtClean="0"/>
              <a:t>Ironically, it is not until the factory fires </a:t>
            </a:r>
            <a:r>
              <a:rPr lang="en-US" dirty="0" err="1" smtClean="0"/>
              <a:t>Fantine</a:t>
            </a:r>
            <a:r>
              <a:rPr lang="en-US" dirty="0" smtClean="0"/>
              <a:t> for immorality that she resorts to prostitution. In the character of </a:t>
            </a:r>
            <a:r>
              <a:rPr lang="en-US" dirty="0" err="1" smtClean="0"/>
              <a:t>Fantine</a:t>
            </a:r>
            <a:r>
              <a:rPr lang="en-US" dirty="0" smtClean="0"/>
              <a:t>, Hugo demonstrates the hypocrisy of a society that fails to educate girls and ostracizes women such as </a:t>
            </a:r>
            <a:r>
              <a:rPr lang="en-US" dirty="0" err="1" smtClean="0"/>
              <a:t>Fantine</a:t>
            </a:r>
            <a:r>
              <a:rPr lang="en-US" dirty="0" smtClean="0"/>
              <a:t> while encouraging the behavior of men such as </a:t>
            </a:r>
            <a:r>
              <a:rPr lang="en-US" dirty="0" err="1" smtClean="0"/>
              <a:t>Tholomyès</a:t>
            </a:r>
            <a:r>
              <a:rPr lang="en-US" dirty="0" smtClean="0"/>
              <a:t> .</a:t>
            </a:r>
          </a:p>
        </p:txBody>
      </p:sp>
    </p:spTree>
  </p:cSld>
  <p:clrMapOvr>
    <a:masterClrMapping/>
  </p:clrMapOvr>
  <p:transition spd="slow">
    <p:cut thruBlk="1"/>
    <p:sndAc>
      <p:stSnd>
        <p:snd r:embed="rId3" name="breeze.wav"/>
      </p:stSnd>
    </p:sndAc>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274638"/>
            <a:ext cx="8229600" cy="792162"/>
          </a:xfrm>
        </p:spPr>
        <p:txBody>
          <a:bodyPr/>
          <a:lstStyle/>
          <a:p>
            <a:r>
              <a:rPr lang="en-US" smtClean="0"/>
              <a:t>Criminals vs law enforcement</a:t>
            </a:r>
          </a:p>
        </p:txBody>
      </p:sp>
      <p:sp>
        <p:nvSpPr>
          <p:cNvPr id="3" name="Content Placeholder 2"/>
          <p:cNvSpPr>
            <a:spLocks noGrp="1"/>
          </p:cNvSpPr>
          <p:nvPr>
            <p:ph idx="1"/>
          </p:nvPr>
        </p:nvSpPr>
        <p:spPr>
          <a:xfrm>
            <a:off x="228600" y="1066800"/>
            <a:ext cx="8610600" cy="5410200"/>
          </a:xfrm>
        </p:spPr>
        <p:txBody>
          <a:bodyPr rtlCol="0">
            <a:normAutofit fontScale="77500" lnSpcReduction="20000"/>
          </a:bodyPr>
          <a:lstStyle/>
          <a:p>
            <a:pPr algn="just" fontAlgn="auto">
              <a:spcAft>
                <a:spcPts val="0"/>
              </a:spcAft>
              <a:buFont typeface="Arial" pitchFamily="34" charset="0"/>
              <a:buChar char="•"/>
              <a:defRPr/>
            </a:pPr>
            <a:r>
              <a:rPr lang="en-US" dirty="0" smtClean="0"/>
              <a:t>Hugo casts an even more critical eye on law enforcement. The character of </a:t>
            </a:r>
            <a:r>
              <a:rPr lang="en-US" dirty="0" err="1" smtClean="0"/>
              <a:t>Valjean</a:t>
            </a:r>
            <a:r>
              <a:rPr lang="en-US" dirty="0" smtClean="0"/>
              <a:t> reveals how the French criminal-justice system transforms a </a:t>
            </a:r>
            <a:r>
              <a:rPr lang="en-US" u="sng" dirty="0" smtClean="0"/>
              <a:t>simple bread thief into a career criminal</a:t>
            </a:r>
            <a:r>
              <a:rPr lang="en-US" dirty="0" smtClean="0"/>
              <a:t>. The only effect of </a:t>
            </a:r>
            <a:r>
              <a:rPr lang="en-US" dirty="0" err="1" smtClean="0"/>
              <a:t>Valjean’s</a:t>
            </a:r>
            <a:r>
              <a:rPr lang="en-US" dirty="0" smtClean="0"/>
              <a:t> nineteen years of mistreatment on the chain gang is that he becomes sneaky and vicious—a sharp contrast to the effect of </a:t>
            </a:r>
            <a:r>
              <a:rPr lang="en-US" dirty="0" err="1" smtClean="0"/>
              <a:t>Myriel’s</a:t>
            </a:r>
            <a:r>
              <a:rPr lang="en-US" dirty="0" smtClean="0"/>
              <a:t> kindness, which sets </a:t>
            </a:r>
            <a:r>
              <a:rPr lang="en-US" dirty="0" err="1" smtClean="0"/>
              <a:t>Valjean</a:t>
            </a:r>
            <a:r>
              <a:rPr lang="en-US" dirty="0" smtClean="0"/>
              <a:t> on the right path almost overnight. </a:t>
            </a:r>
          </a:p>
          <a:p>
            <a:pPr algn="just" fontAlgn="auto">
              <a:spcAft>
                <a:spcPts val="0"/>
              </a:spcAft>
              <a:buFont typeface="Arial" pitchFamily="34" charset="0"/>
              <a:buChar char="•"/>
              <a:defRPr/>
            </a:pPr>
            <a:r>
              <a:rPr lang="en-US" dirty="0" smtClean="0"/>
              <a:t>Another contrast to </a:t>
            </a:r>
            <a:r>
              <a:rPr lang="en-US" dirty="0" err="1" smtClean="0"/>
              <a:t>Valjean’s</a:t>
            </a:r>
            <a:r>
              <a:rPr lang="en-US" dirty="0" smtClean="0"/>
              <a:t> plight is the selective manner in which the Parisian police deal with the Patron-</a:t>
            </a:r>
            <a:r>
              <a:rPr lang="en-US" dirty="0" err="1" smtClean="0"/>
              <a:t>Minette</a:t>
            </a:r>
            <a:r>
              <a:rPr lang="en-US" dirty="0" smtClean="0"/>
              <a:t> crime ring. Unlike </a:t>
            </a:r>
            <a:r>
              <a:rPr lang="en-US" dirty="0" err="1" smtClean="0"/>
              <a:t>Valjean</a:t>
            </a:r>
            <a:r>
              <a:rPr lang="en-US" dirty="0" smtClean="0"/>
              <a:t>, Patron-</a:t>
            </a:r>
            <a:r>
              <a:rPr lang="en-US" dirty="0" err="1" smtClean="0"/>
              <a:t>Minette</a:t>
            </a:r>
            <a:r>
              <a:rPr lang="en-US" dirty="0" smtClean="0"/>
              <a:t> and their associates are </a:t>
            </a:r>
            <a:r>
              <a:rPr lang="en-US" u="sng" dirty="0" smtClean="0"/>
              <a:t>real criminals who rob and murder on a grand scale, but they receive only short sentences in prisons</a:t>
            </a:r>
            <a:r>
              <a:rPr lang="en-US" dirty="0" smtClean="0"/>
              <a:t> that are easy to escape. </a:t>
            </a:r>
          </a:p>
          <a:p>
            <a:pPr algn="just" fontAlgn="auto">
              <a:spcAft>
                <a:spcPts val="0"/>
              </a:spcAft>
              <a:buFont typeface="Arial" pitchFamily="34" charset="0"/>
              <a:buChar char="•"/>
              <a:defRPr/>
            </a:pPr>
            <a:r>
              <a:rPr lang="en-US" dirty="0" smtClean="0"/>
              <a:t>In the French society of Les </a:t>
            </a:r>
            <a:r>
              <a:rPr lang="en-US" dirty="0" err="1" smtClean="0"/>
              <a:t>Misérables</a:t>
            </a:r>
            <a:r>
              <a:rPr lang="en-US" dirty="0" smtClean="0"/>
              <a:t>, therefore, justice is clumsy at best. It barely punishes the worst criminals but tears apart the lives of people who commit petty crimes.</a:t>
            </a:r>
          </a:p>
          <a:p>
            <a:pPr algn="just" fontAlgn="auto">
              <a:spcAft>
                <a:spcPts val="0"/>
              </a:spcAft>
              <a:buFont typeface="Arial" pitchFamily="34" charset="0"/>
              <a:buChar char="•"/>
              <a:defRPr/>
            </a:pPr>
            <a:endParaRPr lang="en-US" dirty="0" smtClean="0"/>
          </a:p>
          <a:p>
            <a:pPr algn="just" fontAlgn="auto">
              <a:spcAft>
                <a:spcPts val="0"/>
              </a:spcAft>
              <a:buFont typeface="Arial" pitchFamily="34" charset="0"/>
              <a:buChar char="•"/>
              <a:defRPr/>
            </a:pPr>
            <a:endParaRPr lang="en-US" dirty="0"/>
          </a:p>
        </p:txBody>
      </p:sp>
    </p:spTree>
  </p:cSld>
  <p:clrMapOvr>
    <a:masterClrMapping/>
  </p:clrMapOvr>
  <p:transition spd="slow">
    <p:cut thruBlk="1"/>
    <p:sndAc>
      <p:stSnd>
        <p:snd r:embed="rId3" name="breeze.wav"/>
      </p:stSnd>
    </p:sndAc>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04800" y="274638"/>
            <a:ext cx="8458200" cy="563562"/>
          </a:xfrm>
        </p:spPr>
        <p:txBody>
          <a:bodyPr/>
          <a:lstStyle/>
          <a:p>
            <a:r>
              <a:rPr lang="en-US" sz="2200" b="1" smtClean="0"/>
              <a:t>The Long-Term Effects of the French Revolution on French Society</a:t>
            </a:r>
          </a:p>
        </p:txBody>
      </p:sp>
      <p:sp>
        <p:nvSpPr>
          <p:cNvPr id="3" name="Content Placeholder 2"/>
          <p:cNvSpPr>
            <a:spLocks noGrp="1"/>
          </p:cNvSpPr>
          <p:nvPr>
            <p:ph idx="1"/>
          </p:nvPr>
        </p:nvSpPr>
        <p:spPr>
          <a:xfrm>
            <a:off x="457200" y="914400"/>
            <a:ext cx="8229600" cy="5715000"/>
          </a:xfrm>
        </p:spPr>
        <p:txBody>
          <a:bodyPr rtlCol="0">
            <a:normAutofit fontScale="77500" lnSpcReduction="20000"/>
          </a:bodyPr>
          <a:lstStyle/>
          <a:p>
            <a:pPr algn="just" fontAlgn="auto">
              <a:spcAft>
                <a:spcPts val="0"/>
              </a:spcAft>
              <a:buFont typeface="Arial" pitchFamily="34" charset="0"/>
              <a:buChar char="•"/>
              <a:defRPr/>
            </a:pPr>
            <a:r>
              <a:rPr lang="en-US" dirty="0" smtClean="0"/>
              <a:t>In Les </a:t>
            </a:r>
            <a:r>
              <a:rPr lang="en-US" dirty="0" err="1" smtClean="0"/>
              <a:t>Misérables</a:t>
            </a:r>
            <a:r>
              <a:rPr lang="en-US" dirty="0" smtClean="0"/>
              <a:t>, Hugo traces the social impact of the numerous revolutions, insurrections, and executions that took place in late eighteenth- and early nineteenth-century France. </a:t>
            </a:r>
          </a:p>
          <a:p>
            <a:pPr algn="just" fontAlgn="auto">
              <a:spcAft>
                <a:spcPts val="0"/>
              </a:spcAft>
              <a:buFont typeface="Arial" pitchFamily="34" charset="0"/>
              <a:buChar char="•"/>
              <a:defRPr/>
            </a:pPr>
            <a:r>
              <a:rPr lang="en-US" dirty="0" smtClean="0"/>
              <a:t>By chronicling the rise and fall of </a:t>
            </a:r>
            <a:r>
              <a:rPr lang="en-US" dirty="0" err="1" smtClean="0"/>
              <a:t>Napoléon</a:t>
            </a:r>
            <a:r>
              <a:rPr lang="en-US" dirty="0" smtClean="0"/>
              <a:t> as well as the restoration and subsequent decline of the Bourbon monarchy, Hugo gives us a sense of the perpetual uncertainty that political events imposed upon daily life. </a:t>
            </a:r>
          </a:p>
          <a:p>
            <a:pPr algn="just" fontAlgn="auto">
              <a:spcAft>
                <a:spcPts val="0"/>
              </a:spcAft>
              <a:buFont typeface="Arial" pitchFamily="34" charset="0"/>
              <a:buChar char="•"/>
              <a:defRPr/>
            </a:pPr>
            <a:r>
              <a:rPr lang="en-US" dirty="0" smtClean="0"/>
              <a:t>Though Hugo’s sympathies are with republican movements rather than with the monarchy, he criticizes all of the regimes since the French Revolution of 1789 for their inability to deal effectively with social injustice or eliminate France’s rigid class system. </a:t>
            </a:r>
          </a:p>
          <a:p>
            <a:pPr algn="just" fontAlgn="auto">
              <a:spcAft>
                <a:spcPts val="0"/>
              </a:spcAft>
              <a:buFont typeface="Arial" pitchFamily="34" charset="0"/>
              <a:buChar char="•"/>
              <a:defRPr/>
            </a:pPr>
            <a:r>
              <a:rPr lang="en-US" dirty="0" smtClean="0"/>
              <a:t>Hugo describes the Battle of Waterloo, for instance, in glowing terms, but reminds us that at the end of the glorious battle, the old blights of society, like the grave robbers, still remain. </a:t>
            </a:r>
          </a:p>
          <a:p>
            <a:pPr algn="just" fontAlgn="auto">
              <a:spcAft>
                <a:spcPts val="0"/>
              </a:spcAft>
              <a:buFont typeface="Arial" pitchFamily="34" charset="0"/>
              <a:buNone/>
              <a:defRPr/>
            </a:pPr>
            <a:endParaRPr lang="en-US" dirty="0"/>
          </a:p>
        </p:txBody>
      </p:sp>
    </p:spTree>
  </p:cSld>
  <p:clrMapOvr>
    <a:masterClrMapping/>
  </p:clrMapOvr>
  <p:transition spd="slow">
    <p:cut thruBlk="1"/>
    <p:sndAc>
      <p:stSnd>
        <p:snd r:embed="rId3" name="breeze.wav"/>
      </p:stSnd>
    </p:sndAc>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rtlCol="0">
            <a:normAutofit fontScale="92500" lnSpcReduction="20000"/>
          </a:bodyPr>
          <a:lstStyle/>
          <a:p>
            <a:pPr algn="just" fontAlgn="auto">
              <a:spcAft>
                <a:spcPts val="0"/>
              </a:spcAft>
              <a:buFont typeface="Arial" pitchFamily="34" charset="0"/>
              <a:buChar char="•"/>
              <a:defRPr/>
            </a:pPr>
            <a:r>
              <a:rPr lang="en-US" dirty="0" smtClean="0"/>
              <a:t>Similarly, the battle at the barricade is both heroic and futile—a few soldiers are killed, but the insurgents are slaughtered without achieving anything. </a:t>
            </a:r>
          </a:p>
          <a:p>
            <a:pPr algn="just" fontAlgn="auto">
              <a:spcAft>
                <a:spcPts val="0"/>
              </a:spcAft>
              <a:buFont typeface="Arial" pitchFamily="34" charset="0"/>
              <a:buChar char="•"/>
              <a:defRPr/>
            </a:pPr>
            <a:r>
              <a:rPr lang="en-US" dirty="0" smtClean="0"/>
              <a:t>The revolution that Hugo champions is a moral one, in which the old system of greed and corruption is replaced by one of compassion. </a:t>
            </a:r>
          </a:p>
          <a:p>
            <a:pPr algn="just" fontAlgn="auto">
              <a:spcAft>
                <a:spcPts val="0"/>
              </a:spcAft>
              <a:buFont typeface="Arial" pitchFamily="34" charset="0"/>
              <a:buChar char="•"/>
              <a:defRPr/>
            </a:pPr>
            <a:r>
              <a:rPr lang="en-US" dirty="0" smtClean="0"/>
              <a:t>Although both </a:t>
            </a:r>
            <a:r>
              <a:rPr lang="en-US" dirty="0" err="1" smtClean="0"/>
              <a:t>Napoléon</a:t>
            </a:r>
            <a:r>
              <a:rPr lang="en-US" dirty="0" smtClean="0"/>
              <a:t> and the students at the barricade come closer to espousing these values than the French monarchs do, these are not values than can be imposed through violence. </a:t>
            </a:r>
          </a:p>
          <a:p>
            <a:pPr algn="just" fontAlgn="auto">
              <a:spcAft>
                <a:spcPts val="0"/>
              </a:spcAft>
              <a:buFont typeface="Arial" pitchFamily="34" charset="0"/>
              <a:buChar char="•"/>
              <a:defRPr/>
            </a:pPr>
            <a:r>
              <a:rPr lang="en-US" dirty="0" smtClean="0"/>
              <a:t>Indeed, Hugo shows that </a:t>
            </a:r>
            <a:r>
              <a:rPr lang="en-US" dirty="0" err="1" smtClean="0"/>
              <a:t>Napoléon</a:t>
            </a:r>
            <a:r>
              <a:rPr lang="en-US" dirty="0" smtClean="0"/>
              <a:t> and the students at the barricades topple as easily as the monarchy.</a:t>
            </a:r>
          </a:p>
          <a:p>
            <a:pPr fontAlgn="auto">
              <a:spcAft>
                <a:spcPts val="0"/>
              </a:spcAft>
              <a:buFont typeface="Arial" pitchFamily="34" charset="0"/>
              <a:buChar char="•"/>
              <a:defRPr/>
            </a:pPr>
            <a:endParaRPr lang="en-US" dirty="0"/>
          </a:p>
        </p:txBody>
      </p:sp>
    </p:spTree>
  </p:cSld>
  <p:clrMapOvr>
    <a:masterClrMapping/>
  </p:clrMapOvr>
  <p:transition spd="slow">
    <p:cut thruBlk="1"/>
    <p:sndAc>
      <p:stSnd>
        <p:snd r:embed="rId2" name="breeze.wav"/>
      </p:stSnd>
    </p:sndAc>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228600" y="274638"/>
            <a:ext cx="8458200" cy="868362"/>
          </a:xfrm>
        </p:spPr>
        <p:txBody>
          <a:bodyPr/>
          <a:lstStyle/>
          <a:p>
            <a:pPr algn="r"/>
            <a:r>
              <a:rPr lang="en-US" sz="2400" b="1" smtClean="0">
                <a:solidFill>
                  <a:srgbClr val="0070C0"/>
                </a:solidFill>
              </a:rPr>
              <a:t>Motifs </a:t>
            </a:r>
            <a:r>
              <a:rPr lang="en-US" sz="2400" b="1" smtClean="0"/>
              <a:t>are recurring structures, contrasts, or literary devices that can help to develop and inform the text’s major themes.</a:t>
            </a:r>
          </a:p>
        </p:txBody>
      </p:sp>
      <p:sp>
        <p:nvSpPr>
          <p:cNvPr id="3" name="Content Placeholder 2"/>
          <p:cNvSpPr>
            <a:spLocks noGrp="1"/>
          </p:cNvSpPr>
          <p:nvPr>
            <p:ph idx="1"/>
          </p:nvPr>
        </p:nvSpPr>
        <p:spPr>
          <a:xfrm>
            <a:off x="457200" y="1143000"/>
            <a:ext cx="8229600" cy="4983163"/>
          </a:xfrm>
        </p:spPr>
        <p:txBody>
          <a:bodyPr rtlCol="0">
            <a:normAutofit lnSpcReduction="10000"/>
          </a:bodyPr>
          <a:lstStyle/>
          <a:p>
            <a:pPr algn="just" fontAlgn="auto">
              <a:spcAft>
                <a:spcPts val="0"/>
              </a:spcAft>
              <a:buFont typeface="Arial" pitchFamily="34" charset="0"/>
              <a:buChar char="•"/>
              <a:defRPr/>
            </a:pPr>
            <a:r>
              <a:rPr lang="en-US" dirty="0" smtClean="0"/>
              <a:t>The Plight of the Orphan</a:t>
            </a:r>
          </a:p>
          <a:p>
            <a:pPr algn="just" fontAlgn="auto">
              <a:spcAft>
                <a:spcPts val="0"/>
              </a:spcAft>
              <a:buFont typeface="Arial" pitchFamily="34" charset="0"/>
              <a:buChar char="•"/>
              <a:defRPr/>
            </a:pPr>
            <a:r>
              <a:rPr lang="en-US" dirty="0" smtClean="0"/>
              <a:t>The prevalence of orphans and unusual family structures in Les </a:t>
            </a:r>
            <a:r>
              <a:rPr lang="en-US" dirty="0" err="1" smtClean="0"/>
              <a:t>Misérables</a:t>
            </a:r>
            <a:r>
              <a:rPr lang="en-US" dirty="0" smtClean="0"/>
              <a:t> is the most obvious indicator that French society and politics in the period described have gone terribly wrong. </a:t>
            </a:r>
          </a:p>
          <a:p>
            <a:pPr algn="just" fontAlgn="auto">
              <a:spcAft>
                <a:spcPts val="0"/>
              </a:spcAft>
              <a:buFont typeface="Arial" pitchFamily="34" charset="0"/>
              <a:buChar char="•"/>
              <a:defRPr/>
            </a:pPr>
            <a:r>
              <a:rPr lang="en-US" dirty="0" err="1" smtClean="0"/>
              <a:t>Valjean</a:t>
            </a:r>
            <a:r>
              <a:rPr lang="en-US" dirty="0" smtClean="0"/>
              <a:t>, </a:t>
            </a:r>
            <a:r>
              <a:rPr lang="en-US" dirty="0" err="1" smtClean="0"/>
              <a:t>Fantine</a:t>
            </a:r>
            <a:r>
              <a:rPr lang="en-US" dirty="0" smtClean="0"/>
              <a:t>, </a:t>
            </a:r>
            <a:r>
              <a:rPr lang="en-US" dirty="0" err="1" smtClean="0"/>
              <a:t>Cosette</a:t>
            </a:r>
            <a:r>
              <a:rPr lang="en-US" dirty="0" smtClean="0"/>
              <a:t>, Marius, </a:t>
            </a:r>
            <a:r>
              <a:rPr lang="en-US" dirty="0" err="1" smtClean="0"/>
              <a:t>Gavroche</a:t>
            </a:r>
            <a:r>
              <a:rPr lang="en-US" dirty="0" smtClean="0"/>
              <a:t>, </a:t>
            </a:r>
            <a:r>
              <a:rPr lang="en-US" dirty="0" err="1" smtClean="0"/>
              <a:t>Pontmercy</a:t>
            </a:r>
            <a:r>
              <a:rPr lang="en-US" dirty="0" smtClean="0"/>
              <a:t>, and </a:t>
            </a:r>
            <a:r>
              <a:rPr lang="en-US" dirty="0" err="1" smtClean="0"/>
              <a:t>Gillenormand</a:t>
            </a:r>
            <a:r>
              <a:rPr lang="en-US" dirty="0" smtClean="0"/>
              <a:t> are all separated from their family or loved ones for economic or political reasons. </a:t>
            </a:r>
          </a:p>
          <a:p>
            <a:pPr algn="just" fontAlgn="auto">
              <a:spcAft>
                <a:spcPts val="0"/>
              </a:spcAft>
              <a:buFont typeface="Arial" pitchFamily="34" charset="0"/>
              <a:buChar char="•"/>
              <a:defRPr/>
            </a:pPr>
            <a:endParaRPr lang="en-US" dirty="0"/>
          </a:p>
        </p:txBody>
      </p:sp>
    </p:spTree>
  </p:cSld>
  <p:clrMapOvr>
    <a:masterClrMapping/>
  </p:clrMapOvr>
  <p:transition spd="slow">
    <p:cut thruBlk="1"/>
    <p:sndAc>
      <p:stSnd>
        <p:snd r:embed="rId3" name="breeze.wav"/>
      </p:stSnd>
    </p:sndAc>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rtlCol="0">
            <a:normAutofit fontScale="92500" lnSpcReduction="10000"/>
          </a:bodyPr>
          <a:lstStyle/>
          <a:p>
            <a:pPr algn="just" fontAlgn="auto">
              <a:spcAft>
                <a:spcPts val="0"/>
              </a:spcAft>
              <a:buFont typeface="Arial" pitchFamily="34" charset="0"/>
              <a:buChar char="•"/>
              <a:defRPr/>
            </a:pPr>
            <a:r>
              <a:rPr lang="en-US" dirty="0" smtClean="0"/>
              <a:t>Marius embodies the disastrous effects of politics on family structure, torn as he is between </a:t>
            </a:r>
            <a:r>
              <a:rPr lang="en-US" dirty="0" err="1" smtClean="0"/>
              <a:t>Gillenormand’s</a:t>
            </a:r>
            <a:r>
              <a:rPr lang="en-US" dirty="0" smtClean="0"/>
              <a:t> monarchism and </a:t>
            </a:r>
            <a:r>
              <a:rPr lang="en-US" dirty="0" err="1" smtClean="0"/>
              <a:t>Pontmercy’s</a:t>
            </a:r>
            <a:r>
              <a:rPr lang="en-US" dirty="0" smtClean="0"/>
              <a:t> embrace of </a:t>
            </a:r>
            <a:r>
              <a:rPr lang="en-US" dirty="0" err="1" smtClean="0"/>
              <a:t>Napoléon</a:t>
            </a:r>
            <a:r>
              <a:rPr lang="en-US" dirty="0" smtClean="0"/>
              <a:t>. </a:t>
            </a:r>
          </a:p>
          <a:p>
            <a:pPr algn="just" fontAlgn="auto">
              <a:spcAft>
                <a:spcPts val="0"/>
              </a:spcAft>
              <a:buFont typeface="Arial" pitchFamily="34" charset="0"/>
              <a:buChar char="•"/>
              <a:defRPr/>
            </a:pPr>
            <a:r>
              <a:rPr lang="en-US" dirty="0" smtClean="0"/>
              <a:t>Social instability and poverty, meanwhile, make orphans of </a:t>
            </a:r>
            <a:r>
              <a:rPr lang="en-US" dirty="0" err="1" smtClean="0"/>
              <a:t>Cosette</a:t>
            </a:r>
            <a:r>
              <a:rPr lang="en-US" dirty="0" smtClean="0"/>
              <a:t>, </a:t>
            </a:r>
            <a:r>
              <a:rPr lang="en-US" dirty="0" err="1" smtClean="0"/>
              <a:t>Valjean</a:t>
            </a:r>
            <a:r>
              <a:rPr lang="en-US" dirty="0" smtClean="0"/>
              <a:t>, </a:t>
            </a:r>
            <a:r>
              <a:rPr lang="en-US" dirty="0" err="1" smtClean="0"/>
              <a:t>Fantine</a:t>
            </a:r>
            <a:r>
              <a:rPr lang="en-US" dirty="0" smtClean="0"/>
              <a:t>, and </a:t>
            </a:r>
            <a:r>
              <a:rPr lang="en-US" dirty="0" err="1" smtClean="0"/>
              <a:t>Gavroche</a:t>
            </a:r>
            <a:r>
              <a:rPr lang="en-US" dirty="0" smtClean="0"/>
              <a:t>. </a:t>
            </a:r>
          </a:p>
          <a:p>
            <a:pPr algn="just" fontAlgn="auto">
              <a:spcAft>
                <a:spcPts val="0"/>
              </a:spcAft>
              <a:buFont typeface="Arial" pitchFamily="34" charset="0"/>
              <a:buChar char="•"/>
              <a:defRPr/>
            </a:pPr>
            <a:r>
              <a:rPr lang="en-US" dirty="0" smtClean="0"/>
              <a:t>With the exception of </a:t>
            </a:r>
            <a:r>
              <a:rPr lang="en-US" dirty="0" err="1" smtClean="0"/>
              <a:t>Gavroche</a:t>
            </a:r>
            <a:r>
              <a:rPr lang="en-US" dirty="0" smtClean="0"/>
              <a:t>, whose home life is so wretched that he is probably better off on his own, these characters are unhappy and lonely because they are separated from their parents and have no one to turn to when they most need help.</a:t>
            </a:r>
          </a:p>
          <a:p>
            <a:pPr fontAlgn="auto">
              <a:spcAft>
                <a:spcPts val="0"/>
              </a:spcAft>
              <a:buFont typeface="Arial" pitchFamily="34" charset="0"/>
              <a:buChar char="•"/>
              <a:defRPr/>
            </a:pPr>
            <a:endParaRPr lang="en-US" dirty="0"/>
          </a:p>
        </p:txBody>
      </p:sp>
    </p:spTree>
  </p:cSld>
  <p:clrMapOvr>
    <a:masterClrMapping/>
  </p:clrMapOvr>
  <p:transition spd="slow">
    <p:cut thruBlk="1"/>
    <p:sndAc>
      <p:stSnd>
        <p:snd r:embed="rId2" name="breeze.wav"/>
      </p:stSnd>
    </p:sndAc>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smtClean="0"/>
              <a:t>Disguises and Pseudonyms</a:t>
            </a:r>
          </a:p>
        </p:txBody>
      </p:sp>
      <p:sp>
        <p:nvSpPr>
          <p:cNvPr id="40963" name="Content Placeholder 2"/>
          <p:cNvSpPr>
            <a:spLocks noGrp="1"/>
          </p:cNvSpPr>
          <p:nvPr>
            <p:ph idx="1"/>
          </p:nvPr>
        </p:nvSpPr>
        <p:spPr/>
        <p:txBody>
          <a:bodyPr/>
          <a:lstStyle/>
          <a:p>
            <a:r>
              <a:rPr lang="en-US" smtClean="0"/>
              <a:t>A number of characters in the novel operate under pseudonyms or in disguise, and these deliberate changes in identity become the distinctive mark of the criminal world. </a:t>
            </a:r>
          </a:p>
          <a:p>
            <a:r>
              <a:rPr lang="en-US" smtClean="0"/>
              <a:t>Thénardier is a prime example: at one point in the novel, he masquerades under the name Jondrette, and we see that he has adopted other pseudonyms at the same time.</a:t>
            </a:r>
          </a:p>
          <a:p>
            <a:pPr>
              <a:buFont typeface="Arial" charset="0"/>
              <a:buNone/>
            </a:pPr>
            <a:endParaRPr lang="en-US" smtClean="0"/>
          </a:p>
        </p:txBody>
      </p:sp>
    </p:spTree>
  </p:cSld>
  <p:clrMapOvr>
    <a:masterClrMapping/>
  </p:clrMapOvr>
  <p:transition spd="slow">
    <p:cut thruBlk="1"/>
    <p:sndAc>
      <p:stSnd>
        <p:snd r:embed="rId3" name="breeze.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b="1" smtClean="0"/>
              <a:t>Battle of Waterloo</a:t>
            </a:r>
            <a:endParaRPr lang="en-US" smtClean="0"/>
          </a:p>
        </p:txBody>
      </p:sp>
      <p:sp>
        <p:nvSpPr>
          <p:cNvPr id="3" name="Content Placeholder 2"/>
          <p:cNvSpPr>
            <a:spLocks noGrp="1"/>
          </p:cNvSpPr>
          <p:nvPr>
            <p:ph idx="1"/>
          </p:nvPr>
        </p:nvSpPr>
        <p:spPr/>
        <p:txBody>
          <a:bodyPr rtlCol="0">
            <a:normAutofit lnSpcReduction="10000"/>
          </a:bodyPr>
          <a:lstStyle/>
          <a:p>
            <a:pPr algn="just" fontAlgn="auto">
              <a:spcAft>
                <a:spcPts val="0"/>
              </a:spcAft>
              <a:buFont typeface="Arial" pitchFamily="34" charset="0"/>
              <a:buChar char="•"/>
              <a:defRPr/>
            </a:pPr>
            <a:r>
              <a:rPr lang="en-US" dirty="0" smtClean="0"/>
              <a:t>The </a:t>
            </a:r>
            <a:r>
              <a:rPr lang="en-US" b="1" dirty="0" smtClean="0"/>
              <a:t>Battle of Waterloo</a:t>
            </a:r>
            <a:r>
              <a:rPr lang="en-US" dirty="0" smtClean="0"/>
              <a:t>, fought on </a:t>
            </a:r>
            <a:r>
              <a:rPr lang="en-US" dirty="0" smtClean="0">
                <a:hlinkClick r:id="rId3" tooltip="June 18"/>
              </a:rPr>
              <a:t>18 June</a:t>
            </a:r>
            <a:r>
              <a:rPr lang="en-US" dirty="0" smtClean="0"/>
              <a:t> </a:t>
            </a:r>
            <a:r>
              <a:rPr lang="en-US" dirty="0" smtClean="0">
                <a:hlinkClick r:id="rId4" tooltip="1815"/>
              </a:rPr>
              <a:t>1815</a:t>
            </a:r>
            <a:r>
              <a:rPr lang="en-US" dirty="0" smtClean="0"/>
              <a:t>, was </a:t>
            </a:r>
            <a:r>
              <a:rPr lang="en-US" dirty="0" smtClean="0">
                <a:hlinkClick r:id="rId5" tooltip="Napoleon I of France"/>
              </a:rPr>
              <a:t>Napoleon Bonaparte's</a:t>
            </a:r>
            <a:r>
              <a:rPr lang="en-US" dirty="0" smtClean="0"/>
              <a:t> last battle. His defeat put a final end to his rule as Emperor of the French. </a:t>
            </a:r>
          </a:p>
          <a:p>
            <a:pPr algn="just" fontAlgn="auto">
              <a:spcAft>
                <a:spcPts val="0"/>
              </a:spcAft>
              <a:buFont typeface="Arial" pitchFamily="34" charset="0"/>
              <a:buChar char="•"/>
              <a:defRPr/>
            </a:pPr>
            <a:r>
              <a:rPr lang="en-US" dirty="0" smtClean="0"/>
              <a:t>Waterloo also marked the end of the period known as the </a:t>
            </a:r>
            <a:r>
              <a:rPr lang="en-US" dirty="0" smtClean="0">
                <a:hlinkClick r:id="rId6" tooltip="Hundred Days"/>
              </a:rPr>
              <a:t>Hundred Days</a:t>
            </a:r>
            <a:r>
              <a:rPr lang="en-US" dirty="0" smtClean="0"/>
              <a:t>, which began in March 1815 after Napoleon's exile due to his defeats at the battle of </a:t>
            </a:r>
            <a:r>
              <a:rPr lang="en-US" dirty="0" smtClean="0">
                <a:hlinkClick r:id="rId7" tooltip="Battle of Leipzig"/>
              </a:rPr>
              <a:t>Leipzig</a:t>
            </a:r>
            <a:r>
              <a:rPr lang="en-US" dirty="0" smtClean="0"/>
              <a:t> in 1813 and the campaigns of 1814 in France</a:t>
            </a:r>
            <a:endParaRPr lang="en-US" dirty="0"/>
          </a:p>
        </p:txBody>
      </p:sp>
    </p:spTree>
  </p:cSld>
  <p:clrMapOvr>
    <a:masterClrMapping/>
  </p:clrMapOvr>
  <p:transition spd="slow">
    <p:cut thruBlk="1"/>
    <p:sndAc>
      <p:stSnd>
        <p:snd r:embed="rId2" name="breeze.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96000"/>
          </a:xfrm>
        </p:spPr>
        <p:txBody>
          <a:bodyPr rtlCol="0">
            <a:normAutofit fontScale="85000" lnSpcReduction="10000"/>
          </a:bodyPr>
          <a:lstStyle/>
          <a:p>
            <a:pPr fontAlgn="auto">
              <a:spcAft>
                <a:spcPts val="0"/>
              </a:spcAft>
              <a:buFont typeface="Arial" pitchFamily="34" charset="0"/>
              <a:buChar char="•"/>
              <a:defRPr/>
            </a:pPr>
            <a:r>
              <a:rPr lang="en-US" dirty="0" err="1" smtClean="0"/>
              <a:t>Valjean</a:t>
            </a:r>
            <a:r>
              <a:rPr lang="en-US" dirty="0" smtClean="0"/>
              <a:t>, who uses pseudonyms to hide his past rather than to continue his criminal behavior, inhabits his alter egos more thoroughly. Even </a:t>
            </a:r>
            <a:r>
              <a:rPr lang="en-US" dirty="0" err="1" smtClean="0"/>
              <a:t>Valjean’s</a:t>
            </a:r>
            <a:r>
              <a:rPr lang="en-US" dirty="0" smtClean="0"/>
              <a:t> disguises, while not as dishonorable as </a:t>
            </a:r>
            <a:r>
              <a:rPr lang="en-US" dirty="0" err="1" smtClean="0"/>
              <a:t>Thénardier’s</a:t>
            </a:r>
            <a:r>
              <a:rPr lang="en-US" dirty="0" smtClean="0"/>
              <a:t>, are an unfulfilling way of living, and the first thing </a:t>
            </a:r>
            <a:r>
              <a:rPr lang="en-US" dirty="0" err="1" smtClean="0"/>
              <a:t>Valjean</a:t>
            </a:r>
            <a:r>
              <a:rPr lang="en-US" dirty="0" smtClean="0"/>
              <a:t> does after </a:t>
            </a:r>
            <a:r>
              <a:rPr lang="en-US" dirty="0" err="1" smtClean="0"/>
              <a:t>Cosette’s</a:t>
            </a:r>
            <a:r>
              <a:rPr lang="en-US" dirty="0" smtClean="0"/>
              <a:t> marriage is shed his fake name in front of his new family. </a:t>
            </a:r>
          </a:p>
          <a:p>
            <a:pPr fontAlgn="auto">
              <a:spcAft>
                <a:spcPts val="0"/>
              </a:spcAft>
              <a:buFont typeface="Arial" pitchFamily="34" charset="0"/>
              <a:buChar char="•"/>
              <a:defRPr/>
            </a:pPr>
            <a:r>
              <a:rPr lang="en-US" dirty="0" smtClean="0"/>
              <a:t>Disguises and pseudonyms are a means of survival for the novel’s characters, but Hugo believes that life is about more than mere survival. </a:t>
            </a:r>
          </a:p>
          <a:p>
            <a:pPr fontAlgn="auto">
              <a:spcAft>
                <a:spcPts val="0"/>
              </a:spcAft>
              <a:buFont typeface="Arial" pitchFamily="34" charset="0"/>
              <a:buChar char="•"/>
              <a:defRPr/>
            </a:pPr>
            <a:r>
              <a:rPr lang="en-US" dirty="0" smtClean="0"/>
              <a:t>Ultimately, one of the most important distinctions between the honest characters and the criminals is the willingness of the honest characters to set aside their alter egos and reveal themselves for who they truly are.</a:t>
            </a:r>
          </a:p>
          <a:p>
            <a:pPr fontAlgn="auto">
              <a:spcAft>
                <a:spcPts val="0"/>
              </a:spcAft>
              <a:buFont typeface="Arial" pitchFamily="34" charset="0"/>
              <a:buChar char="•"/>
              <a:defRPr/>
            </a:pPr>
            <a:endParaRPr lang="en-US" dirty="0"/>
          </a:p>
        </p:txBody>
      </p:sp>
    </p:spTree>
  </p:cSld>
  <p:clrMapOvr>
    <a:masterClrMapping/>
  </p:clrMapOvr>
  <p:transition spd="slow">
    <p:cut thruBlk="1"/>
    <p:sndAc>
      <p:stSnd>
        <p:snd r:embed="rId2" name="breeze.wav"/>
      </p:stSnd>
    </p:sndAc>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457200"/>
          </a:xfrm>
        </p:spPr>
        <p:txBody>
          <a:bodyPr rtlCol="0">
            <a:normAutofit fontScale="90000"/>
          </a:bodyPr>
          <a:lstStyle/>
          <a:p>
            <a:pPr fontAlgn="auto">
              <a:spcAft>
                <a:spcPts val="0"/>
              </a:spcAft>
              <a:defRPr/>
            </a:pPr>
            <a:r>
              <a:rPr lang="en-US" b="1" dirty="0" smtClean="0"/>
              <a:t>Resurrection</a:t>
            </a:r>
            <a:endParaRPr lang="en-US" b="1" dirty="0"/>
          </a:p>
        </p:txBody>
      </p:sp>
      <p:sp>
        <p:nvSpPr>
          <p:cNvPr id="43011" name="Content Placeholder 2"/>
          <p:cNvSpPr>
            <a:spLocks noGrp="1"/>
          </p:cNvSpPr>
          <p:nvPr>
            <p:ph idx="1"/>
          </p:nvPr>
        </p:nvSpPr>
        <p:spPr>
          <a:xfrm>
            <a:off x="228600" y="1295400"/>
            <a:ext cx="8686800" cy="5181600"/>
          </a:xfrm>
        </p:spPr>
        <p:txBody>
          <a:bodyPr/>
          <a:lstStyle/>
          <a:p>
            <a:pPr algn="just"/>
            <a:r>
              <a:rPr lang="en-US" smtClean="0"/>
              <a:t>When a character in Les Misérables learns a major lesson about life, this realization is often accompanied by a physical resurrection. </a:t>
            </a:r>
          </a:p>
          <a:p>
            <a:pPr algn="just"/>
            <a:r>
              <a:rPr lang="en-US" smtClean="0"/>
              <a:t>Valjean undergoes the largest number of reincarnations, each of which denotes that he is another step away from his old moral depravity.</a:t>
            </a:r>
          </a:p>
          <a:p>
            <a:pPr algn="just"/>
            <a:r>
              <a:rPr lang="en-US" smtClean="0"/>
              <a:t> After his encounter with Myriel, for instance, Valjean reinvents himself as Madeleine, and he leaves this identity behind when he pretends to drown in the waters of Toulon. </a:t>
            </a:r>
          </a:p>
          <a:p>
            <a:pPr algn="just"/>
            <a:endParaRPr lang="en-US" smtClean="0"/>
          </a:p>
          <a:p>
            <a:pPr algn="just"/>
            <a:endParaRPr lang="en-US" smtClean="0"/>
          </a:p>
        </p:txBody>
      </p:sp>
    </p:spTree>
  </p:cSld>
  <p:clrMapOvr>
    <a:masterClrMapping/>
  </p:clrMapOvr>
  <p:transition spd="slow">
    <p:cut thruBlk="1"/>
    <p:sndAc>
      <p:stSnd>
        <p:snd r:embed="rId3" name="breeze.wav"/>
      </p:stSnd>
    </p:sndAc>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rtlCol="0">
            <a:normAutofit fontScale="92500" lnSpcReduction="10000"/>
          </a:bodyPr>
          <a:lstStyle/>
          <a:p>
            <a:pPr algn="just" fontAlgn="auto">
              <a:spcAft>
                <a:spcPts val="0"/>
              </a:spcAft>
              <a:buFont typeface="Arial" pitchFamily="34" charset="0"/>
              <a:buChar char="•"/>
              <a:defRPr/>
            </a:pPr>
            <a:r>
              <a:rPr lang="en-US" dirty="0" smtClean="0"/>
              <a:t>The epitome of this resurrection motif is the ruse with the coffin that </a:t>
            </a:r>
            <a:r>
              <a:rPr lang="en-US" dirty="0" err="1" smtClean="0"/>
              <a:t>Valjean</a:t>
            </a:r>
            <a:r>
              <a:rPr lang="en-US" dirty="0" smtClean="0"/>
              <a:t> devises in order to remain at the convent of Petit-</a:t>
            </a:r>
            <a:r>
              <a:rPr lang="en-US" dirty="0" err="1" smtClean="0"/>
              <a:t>Picpus</a:t>
            </a:r>
            <a:r>
              <a:rPr lang="en-US" dirty="0" smtClean="0"/>
              <a:t>. </a:t>
            </a:r>
            <a:r>
              <a:rPr lang="en-US" dirty="0" err="1" smtClean="0"/>
              <a:t>Valjean</a:t>
            </a:r>
            <a:r>
              <a:rPr lang="en-US" dirty="0" smtClean="0"/>
              <a:t> is not the only one to undergo such resurrections, however.</a:t>
            </a:r>
          </a:p>
          <a:p>
            <a:pPr algn="just" fontAlgn="auto">
              <a:spcAft>
                <a:spcPts val="0"/>
              </a:spcAft>
              <a:buFont typeface="Arial" pitchFamily="34" charset="0"/>
              <a:buChar char="•"/>
              <a:defRPr/>
            </a:pPr>
            <a:r>
              <a:rPr lang="en-US" dirty="0" smtClean="0"/>
              <a:t>When Marius finally recovers six months after being wounded at the barricades, he is a different man from the love-stricken suitor who goes to fight. </a:t>
            </a:r>
          </a:p>
          <a:p>
            <a:pPr algn="just" fontAlgn="auto">
              <a:spcAft>
                <a:spcPts val="0"/>
              </a:spcAft>
              <a:buFont typeface="Arial" pitchFamily="34" charset="0"/>
              <a:buChar char="•"/>
              <a:defRPr/>
            </a:pPr>
            <a:r>
              <a:rPr lang="en-US" dirty="0" smtClean="0"/>
              <a:t>Although he does not assume a new identity, Marius needs to experience a metaphorical death before he can reconcile himself with his grandfather and successfully court </a:t>
            </a:r>
            <a:r>
              <a:rPr lang="en-US" dirty="0" err="1" smtClean="0"/>
              <a:t>Cosette</a:t>
            </a:r>
            <a:r>
              <a:rPr lang="en-US" dirty="0" smtClean="0"/>
              <a:t>.</a:t>
            </a:r>
            <a:endParaRPr lang="en-US" dirty="0"/>
          </a:p>
        </p:txBody>
      </p:sp>
    </p:spTree>
  </p:cSld>
  <p:clrMapOvr>
    <a:masterClrMapping/>
  </p:clrMapOvr>
  <p:transition spd="slow">
    <p:cut thruBlk="1"/>
    <p:sndAc>
      <p:stSnd>
        <p:snd r:embed="rId2" name="breeze.wav"/>
      </p:stSnd>
    </p:sndAc>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1000" y="304800"/>
            <a:ext cx="8229600" cy="838200"/>
          </a:xfrm>
        </p:spPr>
        <p:txBody>
          <a:bodyPr/>
          <a:lstStyle/>
          <a:p>
            <a:pPr algn="r"/>
            <a:r>
              <a:rPr lang="en-US" sz="2800" b="1" smtClean="0">
                <a:solidFill>
                  <a:srgbClr val="0070C0"/>
                </a:solidFill>
              </a:rPr>
              <a:t>Symbols</a:t>
            </a:r>
            <a:r>
              <a:rPr lang="en-US" sz="2800" smtClean="0"/>
              <a:t> are objects, characters, figures, or colors used to represent abstract ideas or concepts.</a:t>
            </a:r>
          </a:p>
        </p:txBody>
      </p:sp>
      <p:sp>
        <p:nvSpPr>
          <p:cNvPr id="45059" name="Content Placeholder 2"/>
          <p:cNvSpPr>
            <a:spLocks noGrp="1"/>
          </p:cNvSpPr>
          <p:nvPr>
            <p:ph idx="1"/>
          </p:nvPr>
        </p:nvSpPr>
        <p:spPr>
          <a:xfrm>
            <a:off x="457200" y="1371600"/>
            <a:ext cx="8229600" cy="5334000"/>
          </a:xfrm>
        </p:spPr>
        <p:txBody>
          <a:bodyPr/>
          <a:lstStyle/>
          <a:p>
            <a:pPr algn="just"/>
            <a:r>
              <a:rPr lang="en-US" smtClean="0"/>
              <a:t>M. Myriel’s candlesticks are the most prominent symbol of compassion in Les Misérables, and they shed a light that always brings love and hope. </a:t>
            </a:r>
          </a:p>
          <a:p>
            <a:pPr algn="just"/>
            <a:r>
              <a:rPr lang="en-US" smtClean="0"/>
              <a:t>At the beginning of the novel, Hugo uses the contrast between light and darkness to underscore the differences between Myriel, an upstanding citizen, and Valjean, a dark, brooding figure seemingly incapable of love.</a:t>
            </a:r>
          </a:p>
          <a:p>
            <a:pPr algn="just"/>
            <a:endParaRPr lang="en-US" smtClean="0"/>
          </a:p>
        </p:txBody>
      </p:sp>
    </p:spTree>
  </p:cSld>
  <p:clrMapOvr>
    <a:masterClrMapping/>
  </p:clrMapOvr>
  <p:transition spd="slow">
    <p:cut thruBlk="1"/>
    <p:sndAc>
      <p:stSnd>
        <p:snd r:embed="rId3" name="breeze.wav"/>
      </p:stSnd>
    </p:sndAc>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p:cNvSpPr>
            <a:spLocks noGrp="1"/>
          </p:cNvSpPr>
          <p:nvPr>
            <p:ph idx="1"/>
          </p:nvPr>
        </p:nvSpPr>
        <p:spPr>
          <a:xfrm>
            <a:off x="457200" y="457200"/>
            <a:ext cx="8229600" cy="6019800"/>
          </a:xfrm>
        </p:spPr>
        <p:txBody>
          <a:bodyPr/>
          <a:lstStyle/>
          <a:p>
            <a:pPr algn="just"/>
            <a:r>
              <a:rPr lang="en-US" smtClean="0"/>
              <a:t>When Myriel gives Valjean his silver candlesticks, Myriel is literally passing on this light as he tells Valjean he must promise to become an honest man. </a:t>
            </a:r>
          </a:p>
          <a:p>
            <a:pPr algn="just"/>
            <a:r>
              <a:rPr lang="en-US" smtClean="0"/>
              <a:t>Subsequently, the candlesticks reappear frequently to remind Valjean of his duty. When Valjean dies, the candlesticks shine brightly across his face, a symbolic affirmation that he has attained his goal of love and compassion.</a:t>
            </a:r>
          </a:p>
          <a:p>
            <a:endParaRPr lang="en-US" smtClean="0"/>
          </a:p>
        </p:txBody>
      </p:sp>
    </p:spTree>
  </p:cSld>
  <p:clrMapOvr>
    <a:masterClrMapping/>
  </p:clrMapOvr>
  <p:transition spd="slow">
    <p:cut thruBlk="1"/>
    <p:sndAc>
      <p:stSnd>
        <p:snd r:embed="rId2" name="breeze.wav"/>
      </p:stSnd>
    </p:sndAc>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rtlCol="0">
            <a:normAutofit fontScale="90000"/>
          </a:bodyPr>
          <a:lstStyle/>
          <a:p>
            <a:pPr fontAlgn="auto">
              <a:spcAft>
                <a:spcPts val="0"/>
              </a:spcAft>
              <a:defRPr/>
            </a:pPr>
            <a:r>
              <a:rPr lang="en-US" b="1" dirty="0" smtClean="0"/>
              <a:t>Snakes, Insects, and Birds</a:t>
            </a:r>
            <a:endParaRPr lang="en-US" b="1" dirty="0"/>
          </a:p>
        </p:txBody>
      </p:sp>
      <p:sp>
        <p:nvSpPr>
          <p:cNvPr id="47107" name="Content Placeholder 2"/>
          <p:cNvSpPr>
            <a:spLocks noGrp="1"/>
          </p:cNvSpPr>
          <p:nvPr>
            <p:ph idx="1"/>
          </p:nvPr>
        </p:nvSpPr>
        <p:spPr>
          <a:xfrm>
            <a:off x="457200" y="990600"/>
            <a:ext cx="8229600" cy="5135563"/>
          </a:xfrm>
        </p:spPr>
        <p:txBody>
          <a:bodyPr/>
          <a:lstStyle/>
          <a:p>
            <a:pPr algn="just"/>
            <a:r>
              <a:rPr lang="en-US" sz="3600" smtClean="0"/>
              <a:t>When describing the novel’s main characters, Hugo uses animal imagery to accentuate these characters’ qualities of good and evil. </a:t>
            </a:r>
          </a:p>
          <a:p>
            <a:pPr algn="just"/>
            <a:r>
              <a:rPr lang="en-US" sz="3600" smtClean="0"/>
              <a:t>The orphaned figures of Cosette and Gavroche are frequently referred to as creatures of flight: Cosette as a lark and Gavroche as a fly. </a:t>
            </a:r>
          </a:p>
          <a:p>
            <a:pPr algn="just"/>
            <a:endParaRPr lang="en-US" sz="3600" smtClean="0"/>
          </a:p>
        </p:txBody>
      </p:sp>
    </p:spTree>
  </p:cSld>
  <p:clrMapOvr>
    <a:masterClrMapping/>
  </p:clrMapOvr>
  <p:transition spd="slow">
    <p:cut thruBlk="1"/>
    <p:sndAc>
      <p:stSnd>
        <p:snd r:embed="rId3" name="breeze.wav"/>
      </p:stSnd>
    </p:sndAc>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p:cNvSpPr>
            <a:spLocks noGrp="1"/>
          </p:cNvSpPr>
          <p:nvPr>
            <p:ph idx="1"/>
          </p:nvPr>
        </p:nvSpPr>
        <p:spPr>
          <a:xfrm>
            <a:off x="457200" y="381000"/>
            <a:ext cx="8229600" cy="5745163"/>
          </a:xfrm>
        </p:spPr>
        <p:txBody>
          <a:bodyPr/>
          <a:lstStyle/>
          <a:p>
            <a:pPr algn="just"/>
            <a:r>
              <a:rPr lang="en-US" smtClean="0"/>
              <a:t>The Thénardiers, on the other hand, are described as snakes, and Cosette’s time among them is likened to living with beetles. </a:t>
            </a:r>
          </a:p>
          <a:p>
            <a:pPr algn="just"/>
            <a:r>
              <a:rPr lang="en-US" smtClean="0"/>
              <a:t>These opposing symbols suggest that whereas Cosette and Gavroche can rise above their miserable circumstances, the Thénardiers are rooted in their immoral pursuits. </a:t>
            </a:r>
          </a:p>
          <a:p>
            <a:pPr algn="just"/>
            <a:r>
              <a:rPr lang="en-US" smtClean="0"/>
              <a:t>They are creatures of the earth, which means that they are not as free as Cosette or Gavroche, who can fly wherever they please.</a:t>
            </a:r>
          </a:p>
          <a:p>
            <a:endParaRPr lang="en-US" smtClean="0"/>
          </a:p>
        </p:txBody>
      </p:sp>
    </p:spTree>
  </p:cSld>
  <p:clrMapOvr>
    <a:masterClrMapping/>
  </p:clrMapOvr>
  <p:transition spd="slow">
    <p:cut thruBlk="1"/>
    <p:sndAc>
      <p:stSnd>
        <p:snd r:embed="rId2" name="breeze.wav"/>
      </p:stSnd>
    </p:sndAc>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81000" y="304800"/>
            <a:ext cx="3008313" cy="749300"/>
          </a:xfrm>
        </p:spPr>
        <p:txBody>
          <a:bodyPr/>
          <a:lstStyle/>
          <a:p>
            <a:r>
              <a:rPr lang="en-US" sz="4800" smtClean="0"/>
              <a:t>Question 1</a:t>
            </a:r>
          </a:p>
        </p:txBody>
      </p:sp>
      <p:sp>
        <p:nvSpPr>
          <p:cNvPr id="3" name="Content Placeholder 2"/>
          <p:cNvSpPr>
            <a:spLocks noGrp="1"/>
          </p:cNvSpPr>
          <p:nvPr>
            <p:ph idx="1"/>
          </p:nvPr>
        </p:nvSpPr>
        <p:spPr>
          <a:xfrm>
            <a:off x="3575050" y="273050"/>
            <a:ext cx="5111750" cy="6280150"/>
          </a:xfrm>
        </p:spPr>
        <p:txBody>
          <a:bodyPr rtlCol="0">
            <a:normAutofit fontScale="55000" lnSpcReduction="20000"/>
          </a:bodyPr>
          <a:lstStyle/>
          <a:p>
            <a:pPr algn="just" fontAlgn="auto">
              <a:spcAft>
                <a:spcPts val="0"/>
              </a:spcAft>
              <a:buFont typeface="Arial" pitchFamily="34" charset="0"/>
              <a:buChar char="•"/>
              <a:defRPr/>
            </a:pPr>
            <a:r>
              <a:rPr lang="en-US" dirty="0" err="1" smtClean="0"/>
              <a:t>Fantine’s</a:t>
            </a:r>
            <a:r>
              <a:rPr lang="en-US" dirty="0" smtClean="0"/>
              <a:t> misfortunes are rooted in her naïveté and a poor education, which in many ways stem from the </a:t>
            </a:r>
            <a:r>
              <a:rPr lang="en-US" u="sng" dirty="0" smtClean="0"/>
              <a:t>social imbalances of nineteenth-century French society.</a:t>
            </a:r>
            <a:r>
              <a:rPr lang="en-US" dirty="0" smtClean="0"/>
              <a:t> Innocent to the ways of the world, </a:t>
            </a:r>
            <a:r>
              <a:rPr lang="en-US" dirty="0" err="1" smtClean="0"/>
              <a:t>Fantine</a:t>
            </a:r>
            <a:r>
              <a:rPr lang="en-US" dirty="0" smtClean="0"/>
              <a:t> falls in love with </a:t>
            </a:r>
            <a:r>
              <a:rPr lang="en-US" dirty="0" err="1" smtClean="0"/>
              <a:t>Tholomyès</a:t>
            </a:r>
            <a:r>
              <a:rPr lang="en-US" dirty="0" smtClean="0"/>
              <a:t>, a debonair upper-class student who obeys upper-class social customs and leaves </a:t>
            </a:r>
            <a:r>
              <a:rPr lang="en-US" dirty="0" err="1" smtClean="0"/>
              <a:t>Fantine</a:t>
            </a:r>
            <a:r>
              <a:rPr lang="en-US" dirty="0" smtClean="0"/>
              <a:t> even though she is pregnant with his child. She struggles to support herself and her child, and when Paris proves too much for her, she returns to Montreuil-</a:t>
            </a:r>
            <a:r>
              <a:rPr lang="en-US" dirty="0" err="1" smtClean="0"/>
              <a:t>sur</a:t>
            </a:r>
            <a:r>
              <a:rPr lang="en-US" dirty="0" smtClean="0"/>
              <a:t>-mer. Because her illegitimate child would certainly not make anyone want to hire her, she leaves her beloved </a:t>
            </a:r>
            <a:r>
              <a:rPr lang="en-US" dirty="0" err="1" smtClean="0"/>
              <a:t>Cosette</a:t>
            </a:r>
            <a:r>
              <a:rPr lang="en-US" dirty="0" smtClean="0"/>
              <a:t> with strangers. Even this move does not save </a:t>
            </a:r>
            <a:r>
              <a:rPr lang="en-US" dirty="0" err="1" smtClean="0"/>
              <a:t>Fantine</a:t>
            </a:r>
            <a:r>
              <a:rPr lang="en-US" dirty="0" smtClean="0"/>
              <a:t>, as she cannot read or write, and must resort to dictating her letters to </a:t>
            </a:r>
            <a:r>
              <a:rPr lang="en-US" dirty="0" err="1" smtClean="0"/>
              <a:t>Cosette</a:t>
            </a:r>
            <a:r>
              <a:rPr lang="en-US" dirty="0" smtClean="0"/>
              <a:t> to a gossipy scribe who promptly spreads the news. In the end, </a:t>
            </a:r>
            <a:r>
              <a:rPr lang="en-US" dirty="0" err="1" smtClean="0"/>
              <a:t>Fantine</a:t>
            </a:r>
            <a:r>
              <a:rPr lang="en-US" dirty="0" smtClean="0"/>
              <a:t> has no choice but to become a prostitute—a move that forces her further out into the fringes of society and eventually into the hands of the police. While there are certainly a number of factors that contribute to </a:t>
            </a:r>
            <a:r>
              <a:rPr lang="en-US" dirty="0" err="1" smtClean="0"/>
              <a:t>Fantine’s</a:t>
            </a:r>
            <a:r>
              <a:rPr lang="en-US" dirty="0" smtClean="0"/>
              <a:t> decline, </a:t>
            </a:r>
            <a:r>
              <a:rPr lang="en-US" u="sng" dirty="0" smtClean="0"/>
              <a:t>Hugo suggests that her poor schooling and boorish lover condemn her to a life of poverty</a:t>
            </a:r>
            <a:r>
              <a:rPr lang="en-US" dirty="0" smtClean="0"/>
              <a:t> before she even leaves Paris, and that the misfortunes that befall </a:t>
            </a:r>
            <a:r>
              <a:rPr lang="en-US" dirty="0" err="1" smtClean="0"/>
              <a:t>Fantine</a:t>
            </a:r>
            <a:r>
              <a:rPr lang="en-US" dirty="0" smtClean="0"/>
              <a:t> in Montreuil are the inevitable results of these two initial circumstances.</a:t>
            </a:r>
          </a:p>
          <a:p>
            <a:pPr algn="just" fontAlgn="auto">
              <a:spcAft>
                <a:spcPts val="0"/>
              </a:spcAft>
              <a:buFont typeface="Arial" pitchFamily="34" charset="0"/>
              <a:buNone/>
              <a:defRPr/>
            </a:pPr>
            <a:endParaRPr lang="en-US" dirty="0"/>
          </a:p>
        </p:txBody>
      </p:sp>
      <p:sp>
        <p:nvSpPr>
          <p:cNvPr id="49156" name="Text Placeholder 3"/>
          <p:cNvSpPr>
            <a:spLocks noGrp="1"/>
          </p:cNvSpPr>
          <p:nvPr>
            <p:ph type="body" sz="half" idx="2"/>
          </p:nvPr>
        </p:nvSpPr>
        <p:spPr>
          <a:xfrm>
            <a:off x="457200" y="1435100"/>
            <a:ext cx="3008313" cy="3365500"/>
          </a:xfrm>
        </p:spPr>
        <p:txBody>
          <a:bodyPr/>
          <a:lstStyle/>
          <a:p>
            <a:r>
              <a:rPr lang="en-US" sz="4000" smtClean="0"/>
              <a:t>1. What are the factors leading to Fantine’s decline?</a:t>
            </a:r>
          </a:p>
          <a:p>
            <a:endParaRPr lang="en-US" sz="4000" smtClean="0"/>
          </a:p>
        </p:txBody>
      </p:sp>
    </p:spTree>
  </p:cSld>
  <p:clrMapOvr>
    <a:masterClrMapping/>
  </p:clrMapOvr>
  <p:transition spd="slow">
    <p:cut thruBlk="1"/>
    <p:sndAc>
      <p:stSnd>
        <p:snd r:embed="rId3" name="breeze.wav"/>
      </p:stSnd>
    </p:sndAc>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304800"/>
            <a:ext cx="3008313" cy="673100"/>
          </a:xfrm>
        </p:spPr>
        <p:txBody>
          <a:bodyPr/>
          <a:lstStyle/>
          <a:p>
            <a:r>
              <a:rPr lang="en-US" sz="4800" smtClean="0"/>
              <a:t>Question 2</a:t>
            </a:r>
          </a:p>
        </p:txBody>
      </p:sp>
      <p:sp>
        <p:nvSpPr>
          <p:cNvPr id="3" name="Content Placeholder 2"/>
          <p:cNvSpPr>
            <a:spLocks noGrp="1"/>
          </p:cNvSpPr>
          <p:nvPr>
            <p:ph idx="1"/>
          </p:nvPr>
        </p:nvSpPr>
        <p:spPr/>
        <p:txBody>
          <a:bodyPr rtlCol="0">
            <a:normAutofit fontScale="55000" lnSpcReduction="20000"/>
          </a:bodyPr>
          <a:lstStyle/>
          <a:p>
            <a:pPr algn="just" fontAlgn="auto">
              <a:spcAft>
                <a:spcPts val="0"/>
              </a:spcAft>
              <a:buFont typeface="Arial" pitchFamily="34" charset="0"/>
              <a:buChar char="•"/>
              <a:defRPr/>
            </a:pPr>
            <a:r>
              <a:rPr lang="en-US" dirty="0" smtClean="0"/>
              <a:t>The novel begins with a brief biography of </a:t>
            </a:r>
            <a:r>
              <a:rPr lang="en-US" dirty="0" err="1" smtClean="0"/>
              <a:t>Myriel</a:t>
            </a:r>
            <a:r>
              <a:rPr lang="en-US" dirty="0" smtClean="0"/>
              <a:t>. We learn that he was forced into exile during the French Revolution and rose quickly to become the bishop of </a:t>
            </a:r>
            <a:r>
              <a:rPr lang="en-US" dirty="0" err="1" smtClean="0"/>
              <a:t>Digne</a:t>
            </a:r>
            <a:r>
              <a:rPr lang="en-US" dirty="0" smtClean="0"/>
              <a:t> upon his return to France. From the outset of the novel, therefore, Hugo confronts us with the turbulent history of the time period in which the novel takes place. As bishop of </a:t>
            </a:r>
            <a:r>
              <a:rPr lang="en-US" dirty="0" err="1" smtClean="0"/>
              <a:t>Digne</a:t>
            </a:r>
            <a:r>
              <a:rPr lang="en-US" dirty="0" smtClean="0"/>
              <a:t>, </a:t>
            </a:r>
            <a:r>
              <a:rPr lang="en-US" dirty="0" err="1" smtClean="0"/>
              <a:t>Myriel</a:t>
            </a:r>
            <a:r>
              <a:rPr lang="en-US" dirty="0" smtClean="0"/>
              <a:t> strives to compensate for the vast inequalities between the rich and poor under his care. He even goes so far as to give up his own material comfort to improve the welfare of his parishioners. </a:t>
            </a:r>
            <a:r>
              <a:rPr lang="en-US" u="sng" dirty="0" err="1" smtClean="0"/>
              <a:t>Myriel’s</a:t>
            </a:r>
            <a:r>
              <a:rPr lang="en-US" u="sng" dirty="0" smtClean="0"/>
              <a:t> selflessness thus serves as our introduction to the many social injustices in France, and highlights the power of love and compassion to overcome these injustices. </a:t>
            </a:r>
            <a:r>
              <a:rPr lang="en-US" dirty="0" smtClean="0"/>
              <a:t>Hugo establishes </a:t>
            </a:r>
            <a:r>
              <a:rPr lang="en-US" dirty="0" err="1" smtClean="0"/>
              <a:t>Myriel</a:t>
            </a:r>
            <a:r>
              <a:rPr lang="en-US" dirty="0" smtClean="0"/>
              <a:t> as a man of compassion, the yardstick against which </a:t>
            </a:r>
            <a:r>
              <a:rPr lang="en-US" dirty="0" err="1" smtClean="0"/>
              <a:t>Valjean</a:t>
            </a:r>
            <a:r>
              <a:rPr lang="en-US" dirty="0" smtClean="0"/>
              <a:t> measures his own success in becoming an honest man. By beginning his novel with the story of </a:t>
            </a:r>
            <a:r>
              <a:rPr lang="en-US" dirty="0" err="1" smtClean="0"/>
              <a:t>Myriel</a:t>
            </a:r>
            <a:r>
              <a:rPr lang="en-US" dirty="0" smtClean="0"/>
              <a:t>, </a:t>
            </a:r>
            <a:r>
              <a:rPr lang="en-US" u="sng" dirty="0" smtClean="0"/>
              <a:t>Hugo hopes we will, like </a:t>
            </a:r>
            <a:r>
              <a:rPr lang="en-US" u="sng" dirty="0" err="1" smtClean="0"/>
              <a:t>Valjean</a:t>
            </a:r>
            <a:r>
              <a:rPr lang="en-US" u="sng" dirty="0" smtClean="0"/>
              <a:t>, understand that this kind of charity is what is needed in such turbulent times. </a:t>
            </a:r>
            <a:r>
              <a:rPr lang="en-US" dirty="0" smtClean="0"/>
              <a:t>Through </a:t>
            </a:r>
            <a:r>
              <a:rPr lang="en-US" dirty="0" err="1" smtClean="0"/>
              <a:t>Myriel</a:t>
            </a:r>
            <a:r>
              <a:rPr lang="en-US" dirty="0" smtClean="0"/>
              <a:t>, we understand what a decent man should be and the extent of what he can achieve.</a:t>
            </a:r>
          </a:p>
          <a:p>
            <a:pPr algn="just" fontAlgn="auto">
              <a:spcAft>
                <a:spcPts val="0"/>
              </a:spcAft>
              <a:buFont typeface="Arial" pitchFamily="34" charset="0"/>
              <a:buNone/>
              <a:defRPr/>
            </a:pPr>
            <a:endParaRPr lang="en-US" dirty="0"/>
          </a:p>
        </p:txBody>
      </p:sp>
      <p:sp>
        <p:nvSpPr>
          <p:cNvPr id="50180" name="Text Placeholder 3"/>
          <p:cNvSpPr>
            <a:spLocks noGrp="1"/>
          </p:cNvSpPr>
          <p:nvPr>
            <p:ph type="body" sz="half" idx="2"/>
          </p:nvPr>
        </p:nvSpPr>
        <p:spPr>
          <a:xfrm>
            <a:off x="457200" y="1435100"/>
            <a:ext cx="3200400" cy="3975100"/>
          </a:xfrm>
        </p:spPr>
        <p:txBody>
          <a:bodyPr/>
          <a:lstStyle/>
          <a:p>
            <a:r>
              <a:rPr lang="en-US" sz="2800" smtClean="0"/>
              <a:t>2. To what extent does the description of Myriel’s background at the beginning of Les Misérables introduce us to the central themes of the novel?</a:t>
            </a:r>
          </a:p>
        </p:txBody>
      </p:sp>
    </p:spTree>
  </p:cSld>
  <p:clrMapOvr>
    <a:masterClrMapping/>
  </p:clrMapOvr>
  <p:transition spd="slow">
    <p:cut thruBlk="1"/>
    <p:sndAc>
      <p:stSnd>
        <p:snd r:embed="rId3" name="breeze.wav"/>
      </p:stSnd>
    </p:sndAc>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fontScale="55000" lnSpcReduction="20000"/>
          </a:bodyPr>
          <a:lstStyle/>
          <a:p>
            <a:pPr algn="just" fontAlgn="auto">
              <a:spcAft>
                <a:spcPts val="0"/>
              </a:spcAft>
              <a:buFont typeface="Arial" pitchFamily="34" charset="0"/>
              <a:buChar char="•"/>
              <a:defRPr/>
            </a:pPr>
            <a:r>
              <a:rPr lang="en-US" dirty="0" smtClean="0"/>
              <a:t>Marius leaves his grandfather’s house in order to make sense of his conflicting allegiances. Until the age of eighteen, Marius is led to believe that his father, Georges </a:t>
            </a:r>
            <a:r>
              <a:rPr lang="en-US" dirty="0" err="1" smtClean="0"/>
              <a:t>Pontmercy</a:t>
            </a:r>
            <a:r>
              <a:rPr lang="en-US" dirty="0" smtClean="0"/>
              <a:t>, has abandoned him. When Marius learns that his grandfather, </a:t>
            </a:r>
            <a:r>
              <a:rPr lang="en-US" dirty="0" err="1" smtClean="0"/>
              <a:t>Gillenormand</a:t>
            </a:r>
            <a:r>
              <a:rPr lang="en-US" dirty="0" smtClean="0"/>
              <a:t>, has intentionally kept him apart from his father, he rebels against his grandfather by becoming a staunch supporter of </a:t>
            </a:r>
            <a:r>
              <a:rPr lang="en-US" dirty="0" err="1" smtClean="0"/>
              <a:t>Napoléon</a:t>
            </a:r>
            <a:r>
              <a:rPr lang="en-US" dirty="0" smtClean="0"/>
              <a:t> Bonaparte and storming out of the house. The issue at stake is largely political but also represents a son’s angry attempt to reconcile himself with his dead father. Once he attains some distance from his family, Marius is able to investigate his father’s life and makes a real connection to his father when he participates in the insurrection of 1832. This action is almost fatal, but when Marius recovers from his wounds, he is finally ready to reconcile himself with his grandfather. </a:t>
            </a:r>
            <a:r>
              <a:rPr lang="en-US" u="sng" dirty="0" smtClean="0"/>
              <a:t>Once Marius finally understands and relives his father’s legacy, he is secure enough in himself that he can return to his old home</a:t>
            </a:r>
            <a:r>
              <a:rPr lang="en-US" dirty="0" smtClean="0"/>
              <a:t>. Marius does not, in the end, choose his father over his grandfather. Instead, </a:t>
            </a:r>
            <a:r>
              <a:rPr lang="en-US" u="sng" dirty="0" smtClean="0"/>
              <a:t>he incorporates what he has learned from both of them into a personality that is distinctly his own.</a:t>
            </a:r>
          </a:p>
          <a:p>
            <a:pPr algn="just" fontAlgn="auto">
              <a:spcAft>
                <a:spcPts val="0"/>
              </a:spcAft>
              <a:buFont typeface="Arial" pitchFamily="34" charset="0"/>
              <a:buChar char="•"/>
              <a:defRPr/>
            </a:pPr>
            <a:endParaRPr lang="en-US" dirty="0"/>
          </a:p>
        </p:txBody>
      </p:sp>
      <p:sp>
        <p:nvSpPr>
          <p:cNvPr id="51203" name="Text Placeholder 3"/>
          <p:cNvSpPr>
            <a:spLocks noGrp="1"/>
          </p:cNvSpPr>
          <p:nvPr>
            <p:ph type="body" sz="half" idx="2"/>
          </p:nvPr>
        </p:nvSpPr>
        <p:spPr/>
        <p:txBody>
          <a:bodyPr/>
          <a:lstStyle/>
          <a:p>
            <a:r>
              <a:rPr lang="en-US" sz="2800" smtClean="0"/>
              <a:t>3. What are the central conflicts that lead Marius to leave Gillenormand’s house? How does he resolve them?</a:t>
            </a:r>
          </a:p>
        </p:txBody>
      </p:sp>
      <p:sp>
        <p:nvSpPr>
          <p:cNvPr id="51204" name="Title 1"/>
          <p:cNvSpPr>
            <a:spLocks noGrp="1"/>
          </p:cNvSpPr>
          <p:nvPr>
            <p:ph type="title"/>
          </p:nvPr>
        </p:nvSpPr>
        <p:spPr>
          <a:xfrm>
            <a:off x="457200" y="304800"/>
            <a:ext cx="3008313" cy="673100"/>
          </a:xfrm>
        </p:spPr>
        <p:txBody>
          <a:bodyPr/>
          <a:lstStyle/>
          <a:p>
            <a:r>
              <a:rPr lang="en-US" sz="4800" smtClean="0"/>
              <a:t>Question 3</a:t>
            </a:r>
          </a:p>
        </p:txBody>
      </p:sp>
    </p:spTree>
  </p:cSld>
  <p:clrMapOvr>
    <a:masterClrMapping/>
  </p:clrMapOvr>
  <p:transition spd="slow">
    <p:cut thruBlk="1"/>
    <p:sndAc>
      <p:stSnd>
        <p:snd r:embed="rId3" name="breeze.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smtClean="0"/>
              <a:t>Napoleon Bonaparte</a:t>
            </a:r>
          </a:p>
        </p:txBody>
      </p:sp>
      <p:pic>
        <p:nvPicPr>
          <p:cNvPr id="6147" name="Picture 4"/>
          <p:cNvPicPr>
            <a:picLocks noChangeAspect="1" noChangeArrowheads="1"/>
          </p:cNvPicPr>
          <p:nvPr/>
        </p:nvPicPr>
        <p:blipFill>
          <a:blip r:embed="rId3" cstate="print"/>
          <a:srcRect/>
          <a:stretch>
            <a:fillRect/>
          </a:stretch>
        </p:blipFill>
        <p:spPr bwMode="auto">
          <a:xfrm>
            <a:off x="4800600" y="1219200"/>
            <a:ext cx="3733800" cy="5476875"/>
          </a:xfrm>
          <a:prstGeom prst="rect">
            <a:avLst/>
          </a:prstGeom>
          <a:noFill/>
          <a:ln w="9525">
            <a:noFill/>
            <a:miter lim="800000"/>
            <a:headEnd/>
            <a:tailEnd/>
          </a:ln>
        </p:spPr>
      </p:pic>
      <p:sp>
        <p:nvSpPr>
          <p:cNvPr id="6148" name="TextBox 4"/>
          <p:cNvSpPr txBox="1">
            <a:spLocks noChangeArrowheads="1"/>
          </p:cNvSpPr>
          <p:nvPr/>
        </p:nvSpPr>
        <p:spPr bwMode="auto">
          <a:xfrm>
            <a:off x="304800" y="1524000"/>
            <a:ext cx="4495800" cy="3108325"/>
          </a:xfrm>
          <a:prstGeom prst="rect">
            <a:avLst/>
          </a:prstGeom>
          <a:noFill/>
          <a:ln w="9525">
            <a:noFill/>
            <a:miter lim="800000"/>
            <a:headEnd/>
            <a:tailEnd/>
          </a:ln>
        </p:spPr>
        <p:txBody>
          <a:bodyPr>
            <a:spAutoFit/>
          </a:bodyPr>
          <a:lstStyle/>
          <a:p>
            <a:pPr>
              <a:buClr>
                <a:srgbClr val="0000FF"/>
              </a:buClr>
              <a:buFont typeface="Arial" charset="0"/>
              <a:buChar char="•"/>
            </a:pPr>
            <a:r>
              <a:rPr lang="en-US" sz="4400">
                <a:latin typeface="Calibri" pitchFamily="34" charset="0"/>
              </a:rPr>
              <a:t> King of </a:t>
            </a:r>
            <a:r>
              <a:rPr lang="en-US" sz="4400" u="sng">
                <a:solidFill>
                  <a:srgbClr val="0000FF"/>
                </a:solidFill>
                <a:latin typeface="Calibri" pitchFamily="34" charset="0"/>
              </a:rPr>
              <a:t>Italy</a:t>
            </a:r>
          </a:p>
          <a:p>
            <a:pPr>
              <a:buFont typeface="Arial" charset="0"/>
              <a:buChar char="•"/>
            </a:pPr>
            <a:r>
              <a:rPr lang="en-US" sz="4400">
                <a:solidFill>
                  <a:srgbClr val="0000FF"/>
                </a:solidFill>
                <a:latin typeface="Calibri" pitchFamily="34" charset="0"/>
              </a:rPr>
              <a:t> </a:t>
            </a:r>
            <a:r>
              <a:rPr lang="en-US" sz="4000">
                <a:latin typeface="Calibri" pitchFamily="34" charset="0"/>
              </a:rPr>
              <a:t>Mediator of the     </a:t>
            </a:r>
            <a:r>
              <a:rPr lang="en-US" sz="3600">
                <a:latin typeface="Calibri" pitchFamily="34" charset="0"/>
              </a:rPr>
              <a:t>Swiss Confederation</a:t>
            </a:r>
            <a:endParaRPr lang="en-US" sz="4000">
              <a:latin typeface="Calibri" pitchFamily="34" charset="0"/>
            </a:endParaRPr>
          </a:p>
          <a:p>
            <a:pPr>
              <a:buClr>
                <a:srgbClr val="0000FF"/>
              </a:buClr>
              <a:buFont typeface="Arial" charset="0"/>
              <a:buChar char="•"/>
            </a:pPr>
            <a:r>
              <a:rPr lang="en-US" sz="4000">
                <a:latin typeface="Calibri" pitchFamily="34" charset="0"/>
              </a:rPr>
              <a:t>  </a:t>
            </a:r>
            <a:r>
              <a:rPr lang="en-US" sz="4400">
                <a:latin typeface="Calibri" pitchFamily="34" charset="0"/>
              </a:rPr>
              <a:t>Protector of the </a:t>
            </a:r>
            <a:r>
              <a:rPr lang="en-US" sz="2800">
                <a:latin typeface="Calibri" pitchFamily="34" charset="0"/>
                <a:hlinkClick r:id="rId4" tooltip="Confederation of the Rhine"/>
              </a:rPr>
              <a:t>Confederation of the Rhine</a:t>
            </a:r>
            <a:endParaRPr lang="en-US" sz="2800">
              <a:latin typeface="Calibri" pitchFamily="34" charset="0"/>
            </a:endParaRPr>
          </a:p>
        </p:txBody>
      </p:sp>
    </p:spTree>
  </p:cSld>
  <p:clrMapOvr>
    <a:masterClrMapping/>
  </p:clrMapOvr>
  <p:transition spd="slow">
    <p:cut thruBlk="1"/>
    <p:sndAc>
      <p:stSnd>
        <p:snd r:embed="rId2" name="breeze.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4638"/>
            <a:ext cx="8229600" cy="563562"/>
          </a:xfrm>
        </p:spPr>
        <p:txBody>
          <a:bodyPr rtlCol="0">
            <a:normAutofit fontScale="90000"/>
          </a:bodyPr>
          <a:lstStyle/>
          <a:p>
            <a:pPr fontAlgn="auto">
              <a:spcAft>
                <a:spcPts val="0"/>
              </a:spcAft>
              <a:defRPr/>
            </a:pPr>
            <a:r>
              <a:rPr lang="en-US" dirty="0" smtClean="0"/>
              <a:t>Suggested Essay Topics</a:t>
            </a:r>
            <a:endParaRPr lang="en-US" dirty="0"/>
          </a:p>
        </p:txBody>
      </p:sp>
      <p:sp>
        <p:nvSpPr>
          <p:cNvPr id="52227" name="TextBox 5"/>
          <p:cNvSpPr txBox="1">
            <a:spLocks noChangeArrowheads="1"/>
          </p:cNvSpPr>
          <p:nvPr/>
        </p:nvSpPr>
        <p:spPr bwMode="auto">
          <a:xfrm>
            <a:off x="457200" y="838200"/>
            <a:ext cx="8305800" cy="5262563"/>
          </a:xfrm>
          <a:prstGeom prst="rect">
            <a:avLst/>
          </a:prstGeom>
          <a:noFill/>
          <a:ln w="9525">
            <a:noFill/>
            <a:miter lim="800000"/>
            <a:headEnd/>
            <a:tailEnd/>
          </a:ln>
        </p:spPr>
        <p:txBody>
          <a:bodyPr>
            <a:spAutoFit/>
          </a:bodyPr>
          <a:lstStyle/>
          <a:p>
            <a:r>
              <a:rPr lang="en-US" sz="2400">
                <a:latin typeface="Calibri" pitchFamily="34" charset="0"/>
              </a:rPr>
              <a:t>1. Discuss the role that family allegiance plays in the lives of Cosette, Marius, and Gavroche.</a:t>
            </a:r>
          </a:p>
          <a:p>
            <a:r>
              <a:rPr lang="en-US" sz="2400">
                <a:latin typeface="Calibri" pitchFamily="34" charset="0"/>
              </a:rPr>
              <a:t>2. How do you account for Eponine’s selflessness? Is it significant that one of Hugo’s most noble characters is a member of the Thénardier family?</a:t>
            </a:r>
          </a:p>
          <a:p>
            <a:r>
              <a:rPr lang="en-US" sz="2400">
                <a:latin typeface="Calibri" pitchFamily="34" charset="0"/>
              </a:rPr>
              <a:t>3. Discuss Hugo’s treatment of the Industrial Revolution. Is there any one place or city that best represents the pros and cons of industry?</a:t>
            </a:r>
          </a:p>
          <a:p>
            <a:r>
              <a:rPr lang="en-US" sz="2400">
                <a:latin typeface="Calibri" pitchFamily="34" charset="0"/>
              </a:rPr>
              <a:t>4. What ultimately drives Javert to suicide?</a:t>
            </a:r>
          </a:p>
          <a:p>
            <a:r>
              <a:rPr lang="en-US" sz="2400">
                <a:latin typeface="Calibri" pitchFamily="34" charset="0"/>
              </a:rPr>
              <a:t>5. How do Hugo’s descriptions of Paris relate to the central themes of the novel?</a:t>
            </a:r>
          </a:p>
          <a:p>
            <a:r>
              <a:rPr lang="en-US" sz="2400">
                <a:latin typeface="Calibri" pitchFamily="34" charset="0"/>
              </a:rPr>
              <a:t>6. Discuss the ways in which Valjean both helps and hinders Cosette as she becomes an adult.</a:t>
            </a:r>
          </a:p>
          <a:p>
            <a:endParaRPr lang="en-US" sz="2400">
              <a:latin typeface="Calibri" pitchFamily="34" charset="0"/>
            </a:endParaRPr>
          </a:p>
        </p:txBody>
      </p:sp>
    </p:spTree>
  </p:cSld>
  <p:clrMapOvr>
    <a:masterClrMapping/>
  </p:clrMapOvr>
  <p:transition spd="slow">
    <p:cut thruBlk="1"/>
    <p:sndAc>
      <p:stSnd>
        <p:snd r:embed="rId3" name="breeze.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Jean Valjean</a:t>
            </a:r>
          </a:p>
        </p:txBody>
      </p:sp>
      <p:sp>
        <p:nvSpPr>
          <p:cNvPr id="3" name="Content Placeholder 2"/>
          <p:cNvSpPr>
            <a:spLocks noGrp="1"/>
          </p:cNvSpPr>
          <p:nvPr>
            <p:ph idx="1"/>
          </p:nvPr>
        </p:nvSpPr>
        <p:spPr>
          <a:xfrm>
            <a:off x="3962400" y="1371600"/>
            <a:ext cx="4724400" cy="4754563"/>
          </a:xfrm>
        </p:spPr>
        <p:txBody>
          <a:bodyPr rtlCol="0">
            <a:normAutofit fontScale="92500" lnSpcReduction="20000"/>
          </a:bodyPr>
          <a:lstStyle/>
          <a:p>
            <a:pPr algn="just" fontAlgn="auto">
              <a:spcAft>
                <a:spcPts val="0"/>
              </a:spcAft>
              <a:buFont typeface="Arial" pitchFamily="34" charset="0"/>
              <a:buChar char="•"/>
              <a:defRPr/>
            </a:pPr>
            <a:r>
              <a:rPr lang="en-US" dirty="0" smtClean="0"/>
              <a:t>The convict Jean </a:t>
            </a:r>
            <a:r>
              <a:rPr lang="en-US" dirty="0" err="1" smtClean="0"/>
              <a:t>Valjean</a:t>
            </a:r>
            <a:r>
              <a:rPr lang="en-US" dirty="0" smtClean="0"/>
              <a:t> is released from a French prison after serving nineteen years for stealing a loaf of bread and for subsequent attempts to escape from prison. </a:t>
            </a:r>
          </a:p>
          <a:p>
            <a:pPr algn="just" fontAlgn="auto">
              <a:spcAft>
                <a:spcPts val="0"/>
              </a:spcAft>
              <a:buFont typeface="Arial" pitchFamily="34" charset="0"/>
              <a:buChar char="•"/>
              <a:defRPr/>
            </a:pPr>
            <a:r>
              <a:rPr lang="en-US" dirty="0" smtClean="0"/>
              <a:t>When </a:t>
            </a:r>
            <a:r>
              <a:rPr lang="en-US" dirty="0" err="1" smtClean="0"/>
              <a:t>Valjean</a:t>
            </a:r>
            <a:r>
              <a:rPr lang="en-US" dirty="0" smtClean="0"/>
              <a:t> arrives at the town of </a:t>
            </a:r>
            <a:r>
              <a:rPr lang="en-US" dirty="0" err="1" smtClean="0"/>
              <a:t>Digne</a:t>
            </a:r>
            <a:r>
              <a:rPr lang="en-US" dirty="0" smtClean="0"/>
              <a:t>, no one is willing to give him shelter because he is an ex-convict. </a:t>
            </a:r>
          </a:p>
          <a:p>
            <a:pPr algn="just" fontAlgn="auto">
              <a:spcAft>
                <a:spcPts val="0"/>
              </a:spcAft>
              <a:buFont typeface="Arial" pitchFamily="34" charset="0"/>
              <a:buChar char="•"/>
              <a:defRPr/>
            </a:pPr>
            <a:endParaRPr lang="en-US" dirty="0"/>
          </a:p>
        </p:txBody>
      </p:sp>
      <p:pic>
        <p:nvPicPr>
          <p:cNvPr id="7172" name="Picture 2"/>
          <p:cNvPicPr>
            <a:picLocks noChangeAspect="1" noChangeArrowheads="1"/>
          </p:cNvPicPr>
          <p:nvPr/>
        </p:nvPicPr>
        <p:blipFill>
          <a:blip r:embed="rId4" cstate="print"/>
          <a:srcRect l="12988" t="4167" r="12798" b="4167"/>
          <a:stretch>
            <a:fillRect/>
          </a:stretch>
        </p:blipFill>
        <p:spPr bwMode="auto">
          <a:xfrm>
            <a:off x="533400" y="1219200"/>
            <a:ext cx="3048000" cy="5029200"/>
          </a:xfrm>
          <a:prstGeom prst="rect">
            <a:avLst/>
          </a:prstGeom>
          <a:noFill/>
          <a:ln w="9525">
            <a:noFill/>
            <a:miter lim="800000"/>
            <a:headEnd/>
            <a:tailEnd/>
          </a:ln>
        </p:spPr>
      </p:pic>
    </p:spTree>
  </p:cSld>
  <p:clrMapOvr>
    <a:masterClrMapping/>
  </p:clrMapOvr>
  <p:transition spd="slow">
    <p:cut thruBlk="1"/>
    <p:sndAc>
      <p:stSnd>
        <p:snd r:embed="rId3" name="breez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43400" y="274638"/>
            <a:ext cx="4343400" cy="1143000"/>
          </a:xfrm>
        </p:spPr>
        <p:txBody>
          <a:bodyPr/>
          <a:lstStyle/>
          <a:p>
            <a:r>
              <a:rPr lang="en-US" smtClean="0"/>
              <a:t>Bishop M. Myriel</a:t>
            </a:r>
          </a:p>
        </p:txBody>
      </p:sp>
      <p:sp>
        <p:nvSpPr>
          <p:cNvPr id="3" name="Content Placeholder 2"/>
          <p:cNvSpPr>
            <a:spLocks noGrp="1"/>
          </p:cNvSpPr>
          <p:nvPr>
            <p:ph idx="1"/>
          </p:nvPr>
        </p:nvSpPr>
        <p:spPr>
          <a:xfrm>
            <a:off x="152400" y="152400"/>
            <a:ext cx="3886200" cy="6629400"/>
          </a:xfrm>
        </p:spPr>
        <p:txBody>
          <a:bodyPr rtlCol="0">
            <a:normAutofit fontScale="85000" lnSpcReduction="10000"/>
          </a:bodyPr>
          <a:lstStyle/>
          <a:p>
            <a:pPr fontAlgn="auto">
              <a:spcAft>
                <a:spcPts val="0"/>
              </a:spcAft>
              <a:buFont typeface="Arial" pitchFamily="34" charset="0"/>
              <a:buChar char="•"/>
              <a:defRPr/>
            </a:pPr>
            <a:r>
              <a:rPr lang="en-US" dirty="0" smtClean="0"/>
              <a:t>Desperate, </a:t>
            </a:r>
            <a:r>
              <a:rPr lang="en-US" dirty="0" err="1" smtClean="0"/>
              <a:t>Valjean</a:t>
            </a:r>
            <a:r>
              <a:rPr lang="en-US" dirty="0" smtClean="0"/>
              <a:t> knocks on the door of M. </a:t>
            </a:r>
            <a:r>
              <a:rPr lang="en-US" dirty="0" err="1" smtClean="0"/>
              <a:t>Myriel</a:t>
            </a:r>
            <a:r>
              <a:rPr lang="en-US" dirty="0" smtClean="0"/>
              <a:t>, the kindly bishop of </a:t>
            </a:r>
            <a:r>
              <a:rPr lang="en-US" dirty="0" err="1" smtClean="0"/>
              <a:t>Digne</a:t>
            </a:r>
            <a:r>
              <a:rPr lang="en-US" dirty="0" smtClean="0"/>
              <a:t>. </a:t>
            </a:r>
            <a:r>
              <a:rPr lang="en-US" dirty="0" err="1" smtClean="0"/>
              <a:t>Myriel</a:t>
            </a:r>
            <a:r>
              <a:rPr lang="en-US" dirty="0" smtClean="0"/>
              <a:t> treats </a:t>
            </a:r>
            <a:r>
              <a:rPr lang="en-US" dirty="0" err="1" smtClean="0"/>
              <a:t>Valjean</a:t>
            </a:r>
            <a:r>
              <a:rPr lang="en-US" dirty="0" smtClean="0"/>
              <a:t> with kindness, but </a:t>
            </a:r>
            <a:r>
              <a:rPr lang="en-US" dirty="0" err="1" smtClean="0"/>
              <a:t>Valjean</a:t>
            </a:r>
            <a:r>
              <a:rPr lang="en-US" dirty="0" smtClean="0"/>
              <a:t> repays the bishop by stealing his silverware.</a:t>
            </a:r>
          </a:p>
          <a:p>
            <a:pPr fontAlgn="auto">
              <a:spcAft>
                <a:spcPts val="0"/>
              </a:spcAft>
              <a:buFont typeface="Arial" pitchFamily="34" charset="0"/>
              <a:buChar char="•"/>
              <a:defRPr/>
            </a:pPr>
            <a:r>
              <a:rPr lang="en-US" dirty="0" smtClean="0"/>
              <a:t>When the police arrest </a:t>
            </a:r>
            <a:r>
              <a:rPr lang="en-US" dirty="0" err="1" smtClean="0"/>
              <a:t>Valjean</a:t>
            </a:r>
            <a:r>
              <a:rPr lang="en-US" dirty="0" smtClean="0"/>
              <a:t>, </a:t>
            </a:r>
            <a:r>
              <a:rPr lang="en-US" dirty="0" err="1" smtClean="0"/>
              <a:t>Myriel</a:t>
            </a:r>
            <a:r>
              <a:rPr lang="en-US" dirty="0" smtClean="0"/>
              <a:t> covers for him, claiming that the silverware was a gift. </a:t>
            </a:r>
          </a:p>
          <a:p>
            <a:pPr fontAlgn="auto">
              <a:spcAft>
                <a:spcPts val="0"/>
              </a:spcAft>
              <a:buFont typeface="Arial" pitchFamily="34" charset="0"/>
              <a:buChar char="•"/>
              <a:defRPr/>
            </a:pPr>
            <a:r>
              <a:rPr lang="en-US" dirty="0" smtClean="0"/>
              <a:t>The authorities release </a:t>
            </a:r>
            <a:r>
              <a:rPr lang="en-US" dirty="0" err="1" smtClean="0"/>
              <a:t>Valjean</a:t>
            </a:r>
            <a:r>
              <a:rPr lang="en-US" dirty="0" smtClean="0"/>
              <a:t> and </a:t>
            </a:r>
            <a:r>
              <a:rPr lang="en-US" dirty="0" err="1" smtClean="0"/>
              <a:t>Myriel</a:t>
            </a:r>
            <a:r>
              <a:rPr lang="en-US" dirty="0" smtClean="0"/>
              <a:t> makes him promise to become an honest man.</a:t>
            </a:r>
          </a:p>
          <a:p>
            <a:pPr fontAlgn="auto">
              <a:spcAft>
                <a:spcPts val="0"/>
              </a:spcAft>
              <a:buFont typeface="Arial" pitchFamily="34" charset="0"/>
              <a:buChar char="•"/>
              <a:defRPr/>
            </a:pPr>
            <a:endParaRPr lang="en-US" dirty="0" smtClean="0"/>
          </a:p>
          <a:p>
            <a:pPr fontAlgn="auto">
              <a:spcAft>
                <a:spcPts val="0"/>
              </a:spcAft>
              <a:buFont typeface="Arial" pitchFamily="34" charset="0"/>
              <a:buNone/>
              <a:defRPr/>
            </a:pPr>
            <a:endParaRPr lang="en-US" dirty="0"/>
          </a:p>
        </p:txBody>
      </p:sp>
      <p:pic>
        <p:nvPicPr>
          <p:cNvPr id="8196" name="Picture 2" descr="After the Bishop saves and forgives Valjean for stealing,&#10;he also gives Valjean the silver candle sticks....&#10;But remember this, my brother.&#10;See in this some higher plan.&#10;You must use this precious silver&#10;to become an honest man.&#10;By the witness of the martyrs,&#10;by the Passion and the Blood,&#10;God has raised you out of darkness,&#10;I have bought your soul for God!">
            <a:hlinkClick r:id="rId4"/>
          </p:cNvPr>
          <p:cNvPicPr>
            <a:picLocks noChangeAspect="1" noChangeArrowheads="1"/>
          </p:cNvPicPr>
          <p:nvPr/>
        </p:nvPicPr>
        <p:blipFill>
          <a:blip r:embed="rId5" cstate="print">
            <a:lum bright="40000"/>
          </a:blip>
          <a:srcRect/>
          <a:stretch>
            <a:fillRect/>
          </a:stretch>
        </p:blipFill>
        <p:spPr bwMode="auto">
          <a:xfrm>
            <a:off x="4343400" y="1295400"/>
            <a:ext cx="4378325" cy="5075238"/>
          </a:xfrm>
          <a:prstGeom prst="rect">
            <a:avLst/>
          </a:prstGeom>
          <a:noFill/>
          <a:ln w="9525">
            <a:noFill/>
            <a:miter lim="800000"/>
            <a:headEnd/>
            <a:tailEnd/>
          </a:ln>
        </p:spPr>
      </p:pic>
    </p:spTree>
  </p:cSld>
  <p:clrMapOvr>
    <a:masterClrMapping/>
  </p:clrMapOvr>
  <p:transition spd="slow">
    <p:cut thruBlk="1"/>
    <p:sndAc>
      <p:stSnd>
        <p:snd r:embed="rId3" name="breez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Madeleine as disguise</a:t>
            </a:r>
          </a:p>
        </p:txBody>
      </p:sp>
      <p:sp>
        <p:nvSpPr>
          <p:cNvPr id="3" name="Content Placeholder 2"/>
          <p:cNvSpPr>
            <a:spLocks noGrp="1"/>
          </p:cNvSpPr>
          <p:nvPr>
            <p:ph idx="1"/>
          </p:nvPr>
        </p:nvSpPr>
        <p:spPr>
          <a:xfrm>
            <a:off x="457200" y="1600200"/>
            <a:ext cx="4419600" cy="4525963"/>
          </a:xfrm>
        </p:spPr>
        <p:txBody>
          <a:bodyPr rtlCol="0">
            <a:normAutofit fontScale="85000" lnSpcReduction="10000"/>
          </a:bodyPr>
          <a:lstStyle/>
          <a:p>
            <a:pPr algn="just" fontAlgn="auto">
              <a:spcAft>
                <a:spcPts val="0"/>
              </a:spcAft>
              <a:buFont typeface="Arial" pitchFamily="34" charset="0"/>
              <a:buChar char="•"/>
              <a:defRPr/>
            </a:pPr>
            <a:r>
              <a:rPr lang="en-US" dirty="0" smtClean="0"/>
              <a:t>Eager to fulfill his promise, </a:t>
            </a:r>
            <a:r>
              <a:rPr lang="en-US" dirty="0" err="1" smtClean="0"/>
              <a:t>Valjean</a:t>
            </a:r>
            <a:r>
              <a:rPr lang="en-US" dirty="0" smtClean="0"/>
              <a:t> masks his identity and enters the town of Montreuil-</a:t>
            </a:r>
            <a:r>
              <a:rPr lang="en-US" dirty="0" err="1" smtClean="0"/>
              <a:t>sur</a:t>
            </a:r>
            <a:r>
              <a:rPr lang="en-US" dirty="0" smtClean="0"/>
              <a:t>-mer. </a:t>
            </a:r>
          </a:p>
          <a:p>
            <a:pPr algn="just" fontAlgn="auto">
              <a:spcAft>
                <a:spcPts val="0"/>
              </a:spcAft>
              <a:buFont typeface="Arial" pitchFamily="34" charset="0"/>
              <a:buChar char="•"/>
              <a:defRPr/>
            </a:pPr>
            <a:r>
              <a:rPr lang="en-US" dirty="0" smtClean="0"/>
              <a:t>Under the assumed name of </a:t>
            </a:r>
            <a:r>
              <a:rPr lang="en-US" b="1" dirty="0" smtClean="0"/>
              <a:t>Madeleine</a:t>
            </a:r>
            <a:r>
              <a:rPr lang="en-US" dirty="0" smtClean="0"/>
              <a:t>, </a:t>
            </a:r>
            <a:r>
              <a:rPr lang="en-US" dirty="0" err="1" smtClean="0"/>
              <a:t>Valjean</a:t>
            </a:r>
            <a:r>
              <a:rPr lang="en-US" dirty="0" smtClean="0"/>
              <a:t> invents an ingenious manufacturing process that brings the town prosperity. </a:t>
            </a:r>
          </a:p>
          <a:p>
            <a:pPr algn="just" fontAlgn="auto">
              <a:spcAft>
                <a:spcPts val="0"/>
              </a:spcAft>
              <a:buFont typeface="Arial" pitchFamily="34" charset="0"/>
              <a:buChar char="•"/>
              <a:defRPr/>
            </a:pPr>
            <a:r>
              <a:rPr lang="en-US" dirty="0" smtClean="0"/>
              <a:t>He eventually becomes the town’s mayor.</a:t>
            </a:r>
          </a:p>
          <a:p>
            <a:pPr fontAlgn="auto">
              <a:spcAft>
                <a:spcPts val="0"/>
              </a:spcAft>
              <a:buFont typeface="Arial" pitchFamily="34" charset="0"/>
              <a:buNone/>
              <a:defRPr/>
            </a:pPr>
            <a:endParaRPr lang="en-US" dirty="0"/>
          </a:p>
        </p:txBody>
      </p:sp>
      <p:pic>
        <p:nvPicPr>
          <p:cNvPr id="9220" name="Picture 2"/>
          <p:cNvPicPr>
            <a:picLocks noChangeAspect="1" noChangeArrowheads="1"/>
          </p:cNvPicPr>
          <p:nvPr/>
        </p:nvPicPr>
        <p:blipFill>
          <a:blip r:embed="rId4" cstate="print"/>
          <a:srcRect/>
          <a:stretch>
            <a:fillRect/>
          </a:stretch>
        </p:blipFill>
        <p:spPr bwMode="auto">
          <a:xfrm>
            <a:off x="5029200" y="1143000"/>
            <a:ext cx="3886200" cy="5216525"/>
          </a:xfrm>
          <a:prstGeom prst="rect">
            <a:avLst/>
          </a:prstGeom>
          <a:noFill/>
          <a:ln w="9525">
            <a:noFill/>
            <a:miter lim="800000"/>
            <a:headEnd/>
            <a:tailEnd/>
          </a:ln>
        </p:spPr>
      </p:pic>
    </p:spTree>
  </p:cSld>
  <p:clrMapOvr>
    <a:masterClrMapping/>
  </p:clrMapOvr>
  <p:transition spd="slow">
    <p:cut thruBlk="1"/>
    <p:sndAc>
      <p:stSnd>
        <p:snd r:embed="rId3" name="breeze.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267200" y="274638"/>
            <a:ext cx="4419600" cy="1143000"/>
          </a:xfrm>
        </p:spPr>
        <p:txBody>
          <a:bodyPr/>
          <a:lstStyle/>
          <a:p>
            <a:r>
              <a:rPr lang="en-US" smtClean="0"/>
              <a:t>Fantine</a:t>
            </a:r>
          </a:p>
        </p:txBody>
      </p:sp>
      <p:sp>
        <p:nvSpPr>
          <p:cNvPr id="3" name="Content Placeholder 2"/>
          <p:cNvSpPr>
            <a:spLocks noGrp="1"/>
          </p:cNvSpPr>
          <p:nvPr>
            <p:ph idx="1"/>
          </p:nvPr>
        </p:nvSpPr>
        <p:spPr>
          <a:xfrm>
            <a:off x="4114800" y="1447800"/>
            <a:ext cx="4572000" cy="4953000"/>
          </a:xfrm>
        </p:spPr>
        <p:txBody>
          <a:bodyPr rtlCol="0">
            <a:normAutofit fontScale="77500" lnSpcReduction="20000"/>
          </a:bodyPr>
          <a:lstStyle/>
          <a:p>
            <a:pPr algn="just" fontAlgn="auto">
              <a:spcAft>
                <a:spcPts val="0"/>
              </a:spcAft>
              <a:buFont typeface="Arial" pitchFamily="34" charset="0"/>
              <a:buChar char="•"/>
              <a:defRPr/>
            </a:pPr>
            <a:r>
              <a:rPr lang="en-US" dirty="0" err="1" smtClean="0"/>
              <a:t>Fantine</a:t>
            </a:r>
            <a:r>
              <a:rPr lang="en-US" dirty="0" smtClean="0"/>
              <a:t>, a young woman from Montreuil, lives in Paris.</a:t>
            </a:r>
          </a:p>
          <a:p>
            <a:pPr algn="just" fontAlgn="auto">
              <a:spcAft>
                <a:spcPts val="0"/>
              </a:spcAft>
              <a:buFont typeface="Arial" pitchFamily="34" charset="0"/>
              <a:buChar char="•"/>
              <a:defRPr/>
            </a:pPr>
            <a:r>
              <a:rPr lang="en-US" dirty="0" smtClean="0"/>
              <a:t>She falls in love with </a:t>
            </a:r>
            <a:r>
              <a:rPr lang="en-US" dirty="0" err="1" smtClean="0"/>
              <a:t>Tholomyès</a:t>
            </a:r>
            <a:r>
              <a:rPr lang="en-US" dirty="0" smtClean="0"/>
              <a:t>, a wealthy student who gets her pregnant and then abandons her. </a:t>
            </a:r>
          </a:p>
          <a:p>
            <a:pPr algn="just" fontAlgn="auto">
              <a:spcAft>
                <a:spcPts val="0"/>
              </a:spcAft>
              <a:buFont typeface="Arial" pitchFamily="34" charset="0"/>
              <a:buChar char="•"/>
              <a:defRPr/>
            </a:pPr>
            <a:r>
              <a:rPr lang="en-US" dirty="0" err="1" smtClean="0"/>
              <a:t>Fantine</a:t>
            </a:r>
            <a:r>
              <a:rPr lang="en-US" dirty="0" smtClean="0"/>
              <a:t> returns to her home village with her daughter, </a:t>
            </a:r>
            <a:r>
              <a:rPr lang="en-US" b="1" dirty="0" err="1" smtClean="0"/>
              <a:t>Cosette</a:t>
            </a:r>
            <a:r>
              <a:rPr lang="en-US" dirty="0" smtClean="0"/>
              <a:t>. </a:t>
            </a:r>
          </a:p>
          <a:p>
            <a:pPr algn="just" fontAlgn="auto">
              <a:spcAft>
                <a:spcPts val="0"/>
              </a:spcAft>
              <a:buFont typeface="Arial" pitchFamily="34" charset="0"/>
              <a:buChar char="•"/>
              <a:defRPr/>
            </a:pPr>
            <a:r>
              <a:rPr lang="en-US" dirty="0" smtClean="0"/>
              <a:t>On the way to Montreuil, however, </a:t>
            </a:r>
            <a:r>
              <a:rPr lang="en-US" dirty="0" err="1" smtClean="0"/>
              <a:t>Fantine</a:t>
            </a:r>
            <a:r>
              <a:rPr lang="en-US" dirty="0" smtClean="0"/>
              <a:t> realizes that she will never be able to find work if the townspeople know that she has an illegitimate child.</a:t>
            </a:r>
          </a:p>
          <a:p>
            <a:pPr fontAlgn="auto">
              <a:spcAft>
                <a:spcPts val="0"/>
              </a:spcAft>
              <a:buFont typeface="Arial" pitchFamily="34" charset="0"/>
              <a:buNone/>
              <a:defRPr/>
            </a:pPr>
            <a:endParaRPr lang="en-US" dirty="0"/>
          </a:p>
        </p:txBody>
      </p:sp>
      <p:pic>
        <p:nvPicPr>
          <p:cNvPr id="10244" name="Picture 2" descr="http://rds.yahoo.com/_ylt=A9G_RqsHa9JGWnMA5nSjzbkF/SIG=1309ran9s/EXP=1188281479/**http%3A/www.mtholyoke.edu/courses/rschwart/hist255/les_miserables/Fantine.jpg"/>
          <p:cNvPicPr>
            <a:picLocks noChangeAspect="1" noChangeArrowheads="1"/>
          </p:cNvPicPr>
          <p:nvPr/>
        </p:nvPicPr>
        <p:blipFill>
          <a:blip r:embed="rId4" cstate="print"/>
          <a:srcRect/>
          <a:stretch>
            <a:fillRect/>
          </a:stretch>
        </p:blipFill>
        <p:spPr bwMode="auto">
          <a:xfrm>
            <a:off x="144463" y="328613"/>
            <a:ext cx="3970337" cy="6224587"/>
          </a:xfrm>
          <a:prstGeom prst="rect">
            <a:avLst/>
          </a:prstGeom>
          <a:noFill/>
          <a:ln w="9525">
            <a:noFill/>
            <a:miter lim="800000"/>
            <a:headEnd/>
            <a:tailEnd/>
          </a:ln>
        </p:spPr>
      </p:pic>
    </p:spTree>
  </p:cSld>
  <p:clrMapOvr>
    <a:masterClrMapping/>
  </p:clrMapOvr>
  <p:transition spd="slow">
    <p:cut thruBlk="1"/>
    <p:sndAc>
      <p:stSnd>
        <p:snd r:embed="rId3" name="breeze.wav"/>
      </p:stSnd>
    </p:sndAc>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509</TotalTime>
  <Words>4371</Words>
  <Application>Microsoft Office PowerPoint</Application>
  <PresentationFormat>On-screen Show (4:3)</PresentationFormat>
  <Paragraphs>226</Paragraphs>
  <Slides>50</Slides>
  <Notes>35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Calibri</vt:lpstr>
      <vt:lpstr>Arial</vt:lpstr>
      <vt:lpstr>Office Theme</vt:lpstr>
      <vt:lpstr>Slide 1</vt:lpstr>
      <vt:lpstr>Slide 2</vt:lpstr>
      <vt:lpstr>Slide 3</vt:lpstr>
      <vt:lpstr>Battle of Waterloo</vt:lpstr>
      <vt:lpstr>Napoleon Bonaparte</vt:lpstr>
      <vt:lpstr>Jean Valjean</vt:lpstr>
      <vt:lpstr>Bishop M. Myriel</vt:lpstr>
      <vt:lpstr>Madeleine as disguise</vt:lpstr>
      <vt:lpstr>Fantine</vt:lpstr>
      <vt:lpstr>Thénardiers look after Cosette </vt:lpstr>
      <vt:lpstr>Thénardiers</vt:lpstr>
      <vt:lpstr>Fantine gets ill &amp; dies</vt:lpstr>
      <vt:lpstr>Javert</vt:lpstr>
      <vt:lpstr>Jean Valjean at Fantine’s deathbed </vt:lpstr>
      <vt:lpstr>Valjean Rescues Cosette</vt:lpstr>
      <vt:lpstr>Valjean and Cosette in a convent</vt:lpstr>
      <vt:lpstr>Marius Pontmercy</vt:lpstr>
      <vt:lpstr>Marius associates with radicals</vt:lpstr>
      <vt:lpstr>Marius Pontmercy meets Cosette</vt:lpstr>
      <vt:lpstr>Jondrettes as Thénardier</vt:lpstr>
      <vt:lpstr>Marius  &amp; Cosette in love</vt:lpstr>
      <vt:lpstr>Marius Brokenhearted</vt:lpstr>
      <vt:lpstr>Enjolras ties Javert up.</vt:lpstr>
      <vt:lpstr>Valjean sets Javert free</vt:lpstr>
      <vt:lpstr>Valjean saves Marius</vt:lpstr>
      <vt:lpstr>Javert Commits Suicide</vt:lpstr>
      <vt:lpstr>Marius marries Cosette</vt:lpstr>
      <vt:lpstr>Cosette is deprived </vt:lpstr>
      <vt:lpstr>Death of Valjean</vt:lpstr>
      <vt:lpstr>Synopsis</vt:lpstr>
      <vt:lpstr>The Importance of Love and Compassion</vt:lpstr>
      <vt:lpstr>Love begets love; compassion begets compassion</vt:lpstr>
      <vt:lpstr>Social Injustice in Nineteenth-Century France</vt:lpstr>
      <vt:lpstr>Criminals vs law enforcement</vt:lpstr>
      <vt:lpstr>The Long-Term Effects of the French Revolution on French Society</vt:lpstr>
      <vt:lpstr>Slide 36</vt:lpstr>
      <vt:lpstr>Motifs are recurring structures, contrasts, or literary devices that can help to develop and inform the text’s major themes.</vt:lpstr>
      <vt:lpstr>Slide 38</vt:lpstr>
      <vt:lpstr>Disguises and Pseudonyms</vt:lpstr>
      <vt:lpstr>Slide 40</vt:lpstr>
      <vt:lpstr>Resurrection</vt:lpstr>
      <vt:lpstr>Slide 42</vt:lpstr>
      <vt:lpstr>Symbols are objects, characters, figures, or colors used to represent abstract ideas or concepts.</vt:lpstr>
      <vt:lpstr>Slide 44</vt:lpstr>
      <vt:lpstr>Snakes, Insects, and Birds</vt:lpstr>
      <vt:lpstr>Slide 46</vt:lpstr>
      <vt:lpstr>Question 1</vt:lpstr>
      <vt:lpstr>Question 2</vt:lpstr>
      <vt:lpstr>Question 3</vt:lpstr>
      <vt:lpstr>Suggested Essay Topics</vt:lpstr>
    </vt:vector>
  </TitlesOfParts>
  <Company>Heaven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Miserables</dc:title>
  <dc:creator>Windows</dc:creator>
  <cp:lastModifiedBy>teacher1</cp:lastModifiedBy>
  <cp:revision>115</cp:revision>
  <dcterms:created xsi:type="dcterms:W3CDTF">2007-08-26T16:57:50Z</dcterms:created>
  <dcterms:modified xsi:type="dcterms:W3CDTF">2010-11-22T16:54:20Z</dcterms:modified>
</cp:coreProperties>
</file>